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696" r:id="rId3"/>
  </p:sldMasterIdLst>
  <p:notesMasterIdLst>
    <p:notesMasterId r:id="rId65"/>
  </p:notesMasterIdLst>
  <p:handoutMasterIdLst>
    <p:handoutMasterId r:id="rId66"/>
  </p:handoutMasterIdLst>
  <p:sldIdLst>
    <p:sldId id="256" r:id="rId4"/>
    <p:sldId id="273" r:id="rId5"/>
    <p:sldId id="274" r:id="rId6"/>
    <p:sldId id="275" r:id="rId7"/>
    <p:sldId id="276" r:id="rId8"/>
    <p:sldId id="277" r:id="rId9"/>
    <p:sldId id="278" r:id="rId10"/>
    <p:sldId id="279" r:id="rId11"/>
    <p:sldId id="281" r:id="rId12"/>
    <p:sldId id="323" r:id="rId13"/>
    <p:sldId id="324" r:id="rId14"/>
    <p:sldId id="303" r:id="rId15"/>
    <p:sldId id="304" r:id="rId16"/>
    <p:sldId id="305" r:id="rId17"/>
    <p:sldId id="361" r:id="rId18"/>
    <p:sldId id="363" r:id="rId19"/>
    <p:sldId id="306" r:id="rId20"/>
    <p:sldId id="352" r:id="rId21"/>
    <p:sldId id="364" r:id="rId22"/>
    <p:sldId id="365" r:id="rId23"/>
    <p:sldId id="354" r:id="rId24"/>
    <p:sldId id="355" r:id="rId25"/>
    <p:sldId id="357" r:id="rId26"/>
    <p:sldId id="358" r:id="rId27"/>
    <p:sldId id="346" r:id="rId28"/>
    <p:sldId id="351" r:id="rId29"/>
    <p:sldId id="353" r:id="rId30"/>
    <p:sldId id="366" r:id="rId31"/>
    <p:sldId id="348"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09" r:id="rId52"/>
    <p:sldId id="310" r:id="rId53"/>
    <p:sldId id="311" r:id="rId54"/>
    <p:sldId id="312" r:id="rId55"/>
    <p:sldId id="313" r:id="rId56"/>
    <p:sldId id="344" r:id="rId57"/>
    <p:sldId id="345" r:id="rId58"/>
    <p:sldId id="316" r:id="rId59"/>
    <p:sldId id="317" r:id="rId60"/>
    <p:sldId id="318" r:id="rId61"/>
    <p:sldId id="319" r:id="rId62"/>
    <p:sldId id="320" r:id="rId63"/>
    <p:sldId id="322" r:id="rId6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4"/>
    <p:restoredTop sz="86761" autoAdjust="0"/>
  </p:normalViewPr>
  <p:slideViewPr>
    <p:cSldViewPr snapToGrid="0" snapToObjects="1">
      <p:cViewPr>
        <p:scale>
          <a:sx n="96" d="100"/>
          <a:sy n="96" d="100"/>
        </p:scale>
        <p:origin x="-2070" y="-3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3806073121448481E-2"/>
          <c:y val="5.1400554097404488E-2"/>
          <c:w val="0.90445027578712589"/>
          <c:h val="0.70232939632545932"/>
        </c:manualLayout>
      </c:layout>
      <c:lineChart>
        <c:grouping val="standard"/>
        <c:varyColors val="0"/>
        <c:ser>
          <c:idx val="0"/>
          <c:order val="0"/>
          <c:tx>
            <c:strRef>
              <c:f>'2014 vs 2015'!$B$1</c:f>
              <c:strCache>
                <c:ptCount val="1"/>
                <c:pt idx="0">
                  <c:v>2014 Annuals Received Each Month</c:v>
                </c:pt>
              </c:strCache>
            </c:strRef>
          </c:tx>
          <c:marker>
            <c:symbol val="none"/>
          </c:marker>
          <c:cat>
            <c:strRef>
              <c:f>'2014 vs 2015'!$A$2:$A$14</c:f>
              <c:strCache>
                <c:ptCount val="13"/>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strCache>
            </c:strRef>
          </c:cat>
          <c:val>
            <c:numRef>
              <c:f>'2014 vs 2015'!$B$2:$B$14</c:f>
              <c:numCache>
                <c:formatCode>General</c:formatCode>
                <c:ptCount val="13"/>
                <c:pt idx="0">
                  <c:v>0</c:v>
                </c:pt>
                <c:pt idx="1">
                  <c:v>5</c:v>
                </c:pt>
                <c:pt idx="2">
                  <c:v>5</c:v>
                </c:pt>
                <c:pt idx="3">
                  <c:v>14</c:v>
                </c:pt>
                <c:pt idx="4">
                  <c:v>84</c:v>
                </c:pt>
                <c:pt idx="5">
                  <c:v>161</c:v>
                </c:pt>
                <c:pt idx="6">
                  <c:v>210</c:v>
                </c:pt>
                <c:pt idx="7">
                  <c:v>72</c:v>
                </c:pt>
                <c:pt idx="8">
                  <c:v>61</c:v>
                </c:pt>
                <c:pt idx="9">
                  <c:v>23</c:v>
                </c:pt>
                <c:pt idx="10">
                  <c:v>84</c:v>
                </c:pt>
                <c:pt idx="11">
                  <c:v>34</c:v>
                </c:pt>
                <c:pt idx="12">
                  <c:v>6</c:v>
                </c:pt>
              </c:numCache>
            </c:numRef>
          </c:val>
          <c:smooth val="0"/>
        </c:ser>
        <c:ser>
          <c:idx val="1"/>
          <c:order val="1"/>
          <c:tx>
            <c:strRef>
              <c:f>'2014 vs 2015'!$C$1</c:f>
              <c:strCache>
                <c:ptCount val="1"/>
                <c:pt idx="0">
                  <c:v>2015 Annuals Received Each Month</c:v>
                </c:pt>
              </c:strCache>
            </c:strRef>
          </c:tx>
          <c:marker>
            <c:symbol val="none"/>
          </c:marker>
          <c:cat>
            <c:strRef>
              <c:f>'2014 vs 2015'!$A$2:$A$14</c:f>
              <c:strCache>
                <c:ptCount val="13"/>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strCache>
            </c:strRef>
          </c:cat>
          <c:val>
            <c:numRef>
              <c:f>'2014 vs 2015'!$C$2:$C$14</c:f>
              <c:numCache>
                <c:formatCode>General</c:formatCode>
                <c:ptCount val="13"/>
                <c:pt idx="0">
                  <c:v>2</c:v>
                </c:pt>
                <c:pt idx="1">
                  <c:v>3</c:v>
                </c:pt>
                <c:pt idx="2">
                  <c:v>8</c:v>
                </c:pt>
                <c:pt idx="3">
                  <c:v>25</c:v>
                </c:pt>
                <c:pt idx="4">
                  <c:v>91</c:v>
                </c:pt>
                <c:pt idx="5">
                  <c:v>189</c:v>
                </c:pt>
                <c:pt idx="6">
                  <c:v>158</c:v>
                </c:pt>
                <c:pt idx="7">
                  <c:v>154</c:v>
                </c:pt>
                <c:pt idx="8">
                  <c:v>63</c:v>
                </c:pt>
                <c:pt idx="9">
                  <c:v>36</c:v>
                </c:pt>
                <c:pt idx="10">
                  <c:v>50</c:v>
                </c:pt>
                <c:pt idx="11">
                  <c:v>32</c:v>
                </c:pt>
                <c:pt idx="12">
                  <c:v>0</c:v>
                </c:pt>
              </c:numCache>
            </c:numRef>
          </c:val>
          <c:smooth val="0"/>
        </c:ser>
        <c:dLbls>
          <c:showLegendKey val="0"/>
          <c:showVal val="0"/>
          <c:showCatName val="0"/>
          <c:showSerName val="0"/>
          <c:showPercent val="0"/>
          <c:showBubbleSize val="0"/>
        </c:dLbls>
        <c:marker val="1"/>
        <c:smooth val="0"/>
        <c:axId val="185275136"/>
        <c:axId val="185276672"/>
      </c:lineChart>
      <c:catAx>
        <c:axId val="185275136"/>
        <c:scaling>
          <c:orientation val="minMax"/>
        </c:scaling>
        <c:delete val="0"/>
        <c:axPos val="b"/>
        <c:majorTickMark val="out"/>
        <c:minorTickMark val="none"/>
        <c:tickLblPos val="nextTo"/>
        <c:crossAx val="185276672"/>
        <c:crosses val="autoZero"/>
        <c:auto val="1"/>
        <c:lblAlgn val="ctr"/>
        <c:lblOffset val="100"/>
        <c:noMultiLvlLbl val="0"/>
      </c:catAx>
      <c:valAx>
        <c:axId val="185276672"/>
        <c:scaling>
          <c:orientation val="minMax"/>
        </c:scaling>
        <c:delete val="0"/>
        <c:axPos val="l"/>
        <c:numFmt formatCode="General" sourceLinked="1"/>
        <c:majorTickMark val="out"/>
        <c:minorTickMark val="none"/>
        <c:tickLblPos val="nextTo"/>
        <c:crossAx val="185275136"/>
        <c:crosses val="autoZero"/>
        <c:crossBetween val="between"/>
      </c:valAx>
      <c:spPr>
        <a:solidFill>
          <a:schemeClr val="bg1"/>
        </a:solidFill>
      </c:spPr>
    </c:plotArea>
    <c:legend>
      <c:legendPos val="r"/>
      <c:layout>
        <c:manualLayout>
          <c:xMode val="edge"/>
          <c:yMode val="edge"/>
          <c:x val="0.67584968020756753"/>
          <c:y val="5.0158209390492862E-2"/>
          <c:w val="0.26237426302461414"/>
          <c:h val="0.28409980398019868"/>
        </c:manualLayout>
      </c:layou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0.89929</cdr:x>
      <cdr:y>0.70253</cdr:y>
    </cdr:from>
    <cdr:to>
      <cdr:x>0.94682</cdr:x>
      <cdr:y>0.77848</cdr:y>
    </cdr:to>
    <cdr:sp macro="" textlink="">
      <cdr:nvSpPr>
        <cdr:cNvPr id="2" name="Oval 1"/>
        <cdr:cNvSpPr/>
      </cdr:nvSpPr>
      <cdr:spPr>
        <a:xfrm xmlns:a="http://schemas.openxmlformats.org/drawingml/2006/main">
          <a:off x="7208044" y="2114550"/>
          <a:ext cx="381000" cy="228600"/>
        </a:xfrm>
        <a:prstGeom xmlns:a="http://schemas.openxmlformats.org/drawingml/2006/main" prst="ellipse">
          <a:avLst/>
        </a:prstGeom>
        <a:noFill xmlns:a="http://schemas.openxmlformats.org/drawingml/2006/main"/>
        <a:ln xmlns:a="http://schemas.openxmlformats.org/drawingml/2006/main">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E22D461-C26B-43EE-B3B9-3A3555375317}" type="datetimeFigureOut">
              <a:rPr lang="en-US" smtClean="0"/>
              <a:t>3/3/2016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BA3C844-7FBA-41A2-8AF1-127E92EAC2C6}" type="slidenum">
              <a:rPr lang="en-US" smtClean="0"/>
              <a:t>‹#›</a:t>
            </a:fld>
            <a:endParaRPr lang="en-US"/>
          </a:p>
        </p:txBody>
      </p:sp>
    </p:spTree>
    <p:extLst>
      <p:ext uri="{BB962C8B-B14F-4D97-AF65-F5344CB8AC3E}">
        <p14:creationId xmlns:p14="http://schemas.microsoft.com/office/powerpoint/2010/main" val="794536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910269F-7AA2-49A8-A6FD-E3E5B6748AE4}" type="datetimeFigureOut">
              <a:rPr lang="en-US" smtClean="0"/>
              <a:t>3/3/2016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46C473F-B16E-44DA-87C1-A36D0F1EE314}" type="slidenum">
              <a:rPr lang="en-US" smtClean="0"/>
              <a:t>‹#›</a:t>
            </a:fld>
            <a:endParaRPr lang="en-US"/>
          </a:p>
        </p:txBody>
      </p:sp>
    </p:spTree>
    <p:extLst>
      <p:ext uri="{BB962C8B-B14F-4D97-AF65-F5344CB8AC3E}">
        <p14:creationId xmlns:p14="http://schemas.microsoft.com/office/powerpoint/2010/main" val="254579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18</a:t>
            </a:fld>
            <a:endParaRPr lang="en-US"/>
          </a:p>
        </p:txBody>
      </p:sp>
    </p:spTree>
    <p:extLst>
      <p:ext uri="{BB962C8B-B14F-4D97-AF65-F5344CB8AC3E}">
        <p14:creationId xmlns:p14="http://schemas.microsoft.com/office/powerpoint/2010/main" val="113472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27</a:t>
            </a:fld>
            <a:endParaRPr lang="en-US"/>
          </a:p>
        </p:txBody>
      </p:sp>
    </p:spTree>
    <p:extLst>
      <p:ext uri="{BB962C8B-B14F-4D97-AF65-F5344CB8AC3E}">
        <p14:creationId xmlns:p14="http://schemas.microsoft.com/office/powerpoint/2010/main" val="240837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28</a:t>
            </a:fld>
            <a:endParaRPr lang="en-US"/>
          </a:p>
        </p:txBody>
      </p:sp>
    </p:spTree>
    <p:extLst>
      <p:ext uri="{BB962C8B-B14F-4D97-AF65-F5344CB8AC3E}">
        <p14:creationId xmlns:p14="http://schemas.microsoft.com/office/powerpoint/2010/main" val="182590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29</a:t>
            </a:fld>
            <a:endParaRPr lang="en-US"/>
          </a:p>
        </p:txBody>
      </p:sp>
    </p:spTree>
    <p:extLst>
      <p:ext uri="{BB962C8B-B14F-4D97-AF65-F5344CB8AC3E}">
        <p14:creationId xmlns:p14="http://schemas.microsoft.com/office/powerpoint/2010/main" val="11875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E2073-9BEA-4834-88C4-F945381A1411}" type="slidenum">
              <a:rPr lang="en-US" smtClean="0"/>
              <a:pPr/>
              <a:t>36</a:t>
            </a:fld>
            <a:endParaRPr lang="en-US"/>
          </a:p>
        </p:txBody>
      </p:sp>
    </p:spTree>
    <p:extLst>
      <p:ext uri="{BB962C8B-B14F-4D97-AF65-F5344CB8AC3E}">
        <p14:creationId xmlns:p14="http://schemas.microsoft.com/office/powerpoint/2010/main" val="258831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Introduce</a:t>
            </a:r>
            <a:r>
              <a:rPr lang="en-US" baseline="0" dirty="0" smtClean="0"/>
              <a:t> self</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 recognize that this is supposed to be the Year in Review, not  a year of review so I’ll make sure that we wrap up on time so that everyone can take a break and enjoy their lunch.</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For the next 10 minutes or so I’m going to briefly re-cap what the Compliance Division has been up to for the last year and a half that touch a bit on some of our plans for the future.</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49</a:t>
            </a:fld>
            <a:endParaRPr lang="en-US"/>
          </a:p>
        </p:txBody>
      </p:sp>
    </p:spTree>
    <p:extLst>
      <p:ext uri="{BB962C8B-B14F-4D97-AF65-F5344CB8AC3E}">
        <p14:creationId xmlns:p14="http://schemas.microsoft.com/office/powerpoint/2010/main" val="30727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to start</a:t>
            </a:r>
            <a:r>
              <a:rPr lang="en-US" baseline="0" dirty="0" smtClean="0"/>
              <a:t> with a recap of the Program Review Branch.</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50</a:t>
            </a:fld>
            <a:endParaRPr lang="en-US"/>
          </a:p>
        </p:txBody>
      </p:sp>
    </p:spTree>
    <p:extLst>
      <p:ext uri="{BB962C8B-B14F-4D97-AF65-F5344CB8AC3E}">
        <p14:creationId xmlns:p14="http://schemas.microsoft.com/office/powerpoint/2010/main" val="195441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9BB6C3-BEF7-4F30-B461-C845885E7C52}" type="slidenum">
              <a:rPr lang="en-US" smtClean="0"/>
              <a:t>51</a:t>
            </a:fld>
            <a:endParaRPr lang="en-US"/>
          </a:p>
        </p:txBody>
      </p:sp>
    </p:spTree>
    <p:extLst>
      <p:ext uri="{BB962C8B-B14F-4D97-AF65-F5344CB8AC3E}">
        <p14:creationId xmlns:p14="http://schemas.microsoft.com/office/powerpoint/2010/main" val="2494560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a:lnSpc>
                <a:spcPct val="115000"/>
              </a:lnSpc>
              <a:buFont typeface="Courier New"/>
              <a:buChar char="o"/>
            </a:pPr>
            <a:r>
              <a:rPr lang="en-US" dirty="0" smtClean="0">
                <a:latin typeface="Times New Roman"/>
                <a:ea typeface="Calibri"/>
                <a:cs typeface="Times New Roman"/>
              </a:rPr>
              <a:t>Probably</a:t>
            </a:r>
            <a:r>
              <a:rPr lang="en-US" baseline="0" dirty="0" smtClean="0">
                <a:latin typeface="Times New Roman"/>
                <a:ea typeface="Calibri"/>
                <a:cs typeface="Times New Roman"/>
              </a:rPr>
              <a:t> no great surprises here:  In the Annual Agency Ethics Program Questionnaire that OGE administer, financial disclosure and ethics training are routinely reported as areas in which agencies devote a significant amount of resources.</a:t>
            </a:r>
          </a:p>
          <a:p>
            <a:pPr marL="757066" lvl="1" indent="-291179">
              <a:lnSpc>
                <a:spcPct val="115000"/>
              </a:lnSpc>
              <a:buFont typeface="Courier New"/>
              <a:buChar char="o"/>
            </a:pPr>
            <a:endParaRPr lang="en-US" baseline="0" dirty="0" smtClean="0">
              <a:latin typeface="Times New Roman"/>
              <a:ea typeface="Calibri"/>
              <a:cs typeface="Times New Roman"/>
            </a:endParaRPr>
          </a:p>
          <a:p>
            <a:pPr marL="757066" lvl="1" indent="-291179">
              <a:lnSpc>
                <a:spcPct val="115000"/>
              </a:lnSpc>
              <a:buFont typeface="Courier New"/>
              <a:buChar char="o"/>
            </a:pPr>
            <a:r>
              <a:rPr lang="en-US" baseline="0" dirty="0" smtClean="0">
                <a:latin typeface="Times New Roman"/>
                <a:ea typeface="Calibri"/>
                <a:cs typeface="Times New Roman"/>
              </a:rPr>
              <a:t>And the reason is that these are often large elements of the program that can be very difficult to manage.  </a:t>
            </a:r>
          </a:p>
          <a:p>
            <a:pPr marL="757066" lvl="1" indent="-291179">
              <a:lnSpc>
                <a:spcPct val="115000"/>
              </a:lnSpc>
              <a:buFont typeface="Courier New"/>
              <a:buChar char="o"/>
            </a:pPr>
            <a:endParaRPr lang="en-US" baseline="0" dirty="0" smtClean="0">
              <a:latin typeface="Times New Roman"/>
              <a:ea typeface="Calibri"/>
              <a:cs typeface="Times New Roman"/>
            </a:endParaRPr>
          </a:p>
          <a:p>
            <a:pPr marL="757066" lvl="1" indent="-291179">
              <a:lnSpc>
                <a:spcPct val="115000"/>
              </a:lnSpc>
              <a:buFont typeface="Courier New"/>
              <a:buChar char="o"/>
            </a:pPr>
            <a:r>
              <a:rPr lang="en-US" baseline="0" dirty="0" smtClean="0">
                <a:latin typeface="Times New Roman"/>
                <a:ea typeface="Calibri"/>
                <a:cs typeface="Times New Roman"/>
              </a:rPr>
              <a:t>I guess the take-away here is that you must be vigilant! </a:t>
            </a:r>
            <a:endParaRPr lang="en-US" dirty="0" smtClean="0">
              <a:latin typeface="Times New Roman"/>
              <a:ea typeface="Calibri"/>
              <a:cs typeface="Times New Roman"/>
            </a:endParaRPr>
          </a:p>
          <a:p>
            <a:pPr marL="757066" lvl="1" indent="-291179">
              <a:lnSpc>
                <a:spcPct val="115000"/>
              </a:lnSpc>
              <a:buFont typeface="Courier New"/>
              <a:buChar char="o"/>
            </a:pPr>
            <a:endParaRPr lang="en-US" dirty="0" smtClean="0">
              <a:latin typeface="Times New Roman"/>
              <a:ea typeface="Calibri"/>
              <a:cs typeface="Times New Roman"/>
            </a:endParaRPr>
          </a:p>
          <a:p>
            <a:pPr marL="757066" lvl="1" indent="-291179">
              <a:lnSpc>
                <a:spcPct val="115000"/>
              </a:lnSpc>
              <a:buFont typeface="Courier New"/>
              <a:buChar char="o"/>
            </a:pPr>
            <a:r>
              <a:rPr lang="en-US" dirty="0" smtClean="0">
                <a:latin typeface="Times New Roman"/>
                <a:ea typeface="Calibri"/>
                <a:cs typeface="Times New Roman"/>
              </a:rPr>
              <a:t>So</a:t>
            </a:r>
            <a:r>
              <a:rPr lang="en-US" dirty="0">
                <a:latin typeface="Times New Roman"/>
                <a:ea typeface="Calibri"/>
                <a:cs typeface="Times New Roman"/>
              </a:rPr>
              <a:t>, these might be areas you might want to take a close look at, both for purposes of undergoing a program review and, more importantly, for the sake of the overall health of your program.</a:t>
            </a:r>
            <a:endParaRPr lang="en-US" sz="1100" dirty="0">
              <a:ea typeface="Calibri"/>
              <a:cs typeface="Times New Roman"/>
            </a:endParaRPr>
          </a:p>
          <a:p>
            <a:pPr marL="465887">
              <a:lnSpc>
                <a:spcPct val="115000"/>
              </a:lnSpc>
            </a:pPr>
            <a:r>
              <a:rPr lang="en-US" dirty="0">
                <a:latin typeface="Times New Roman"/>
                <a:ea typeface="Calibri"/>
                <a:cs typeface="Times New Roman"/>
              </a:rPr>
              <a:t> </a:t>
            </a:r>
            <a:endParaRPr lang="en-US" sz="1100" dirty="0">
              <a:ea typeface="Calibri"/>
              <a:cs typeface="Times New Roman"/>
            </a:endParaRPr>
          </a:p>
          <a:p>
            <a:pPr marL="757066" lvl="1" indent="-291179">
              <a:lnSpc>
                <a:spcPct val="115000"/>
              </a:lnSpc>
              <a:buFont typeface="Courier New"/>
              <a:buChar char="o"/>
            </a:pPr>
            <a:r>
              <a:rPr lang="en-US" dirty="0">
                <a:latin typeface="Times New Roman"/>
                <a:ea typeface="Calibri"/>
                <a:cs typeface="Times New Roman"/>
              </a:rPr>
              <a:t>Whether you will be undergoing an Inspection or Plenary or even if you’ve recently been reviewed, our Inspection form—which I’m going to talk about more in just a bit--is a great tool to use to conduct a self-assessment of your own program.</a:t>
            </a:r>
            <a:endParaRPr lang="en-US" sz="1100" dirty="0">
              <a:ea typeface="Calibri"/>
              <a:cs typeface="Times New Roman"/>
            </a:endParaRPr>
          </a:p>
          <a:p>
            <a:pPr marL="465887">
              <a:lnSpc>
                <a:spcPct val="115000"/>
              </a:lnSpc>
              <a:spcAft>
                <a:spcPts val="1019"/>
              </a:spcAft>
            </a:pPr>
            <a:r>
              <a:rPr lang="en-US" b="1" dirty="0">
                <a:latin typeface="Times New Roman"/>
                <a:ea typeface="Calibri"/>
                <a:cs typeface="Times New Roman"/>
              </a:rPr>
              <a:t> </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579BB6C3-BEF7-4F30-B461-C845885E7C52}" type="slidenum">
              <a:rPr lang="en-US" smtClean="0"/>
              <a:t>52</a:t>
            </a:fld>
            <a:endParaRPr lang="en-US"/>
          </a:p>
        </p:txBody>
      </p:sp>
    </p:spTree>
    <p:extLst>
      <p:ext uri="{BB962C8B-B14F-4D97-AF65-F5344CB8AC3E}">
        <p14:creationId xmlns:p14="http://schemas.microsoft.com/office/powerpoint/2010/main" val="119714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b="1" dirty="0"/>
              <a:t>Inspections-Started in full in </a:t>
            </a:r>
            <a:r>
              <a:rPr lang="en-US" b="1" dirty="0" smtClean="0"/>
              <a:t>2015</a:t>
            </a:r>
          </a:p>
          <a:p>
            <a:pPr lvl="2"/>
            <a:endParaRPr lang="en-US" dirty="0"/>
          </a:p>
          <a:p>
            <a:pPr marL="1572368" lvl="3" indent="-174708">
              <a:buFont typeface="Arial" panose="020B0604020202020204" pitchFamily="34" charset="0"/>
              <a:buChar char="•"/>
            </a:pPr>
            <a:r>
              <a:rPr lang="en-US" dirty="0"/>
              <a:t>I had some reservations about Inspections at first</a:t>
            </a:r>
          </a:p>
          <a:p>
            <a:pPr marL="1397660" lvl="3"/>
            <a:endParaRPr lang="en-US" dirty="0"/>
          </a:p>
          <a:p>
            <a:pPr marL="2038255" lvl="4" indent="-174708">
              <a:buFont typeface="Arial" panose="020B0604020202020204" pitchFamily="34" charset="0"/>
              <a:buChar char="•"/>
            </a:pPr>
            <a:r>
              <a:rPr lang="en-US" dirty="0"/>
              <a:t>Not about the process, but rather about the reporting format</a:t>
            </a:r>
          </a:p>
          <a:p>
            <a:pPr marL="2038255" lvl="4" indent="-174708">
              <a:buFont typeface="Arial" panose="020B0604020202020204" pitchFamily="34" charset="0"/>
              <a:buChar char="•"/>
            </a:pPr>
            <a:r>
              <a:rPr lang="en-US" dirty="0"/>
              <a:t>Format could lead the un-initiated that OGE was significantly scaling back its review function</a:t>
            </a:r>
          </a:p>
          <a:p>
            <a:pPr marL="1863547" lvl="4"/>
            <a:endParaRPr lang="en-US" dirty="0"/>
          </a:p>
          <a:p>
            <a:pPr marL="1572368" lvl="3" indent="-174708">
              <a:buFont typeface="Arial" panose="020B0604020202020204" pitchFamily="34" charset="0"/>
              <a:buChar char="•"/>
            </a:pPr>
            <a:r>
              <a:rPr lang="en-US" dirty="0"/>
              <a:t>But, after working with the Inspections for a while, any reservations I had have disappeared.</a:t>
            </a:r>
          </a:p>
          <a:p>
            <a:pPr marL="1397660" lvl="3"/>
            <a:endParaRPr lang="en-US" dirty="0"/>
          </a:p>
          <a:p>
            <a:pPr marL="157236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I’ve come to conclude</a:t>
            </a:r>
            <a:r>
              <a:rPr lang="en-US" baseline="0" dirty="0" smtClean="0"/>
              <a:t> that, </a:t>
            </a:r>
            <a:r>
              <a:rPr lang="en-US" dirty="0" smtClean="0"/>
              <a:t>especially </a:t>
            </a:r>
            <a:r>
              <a:rPr lang="en-US" dirty="0"/>
              <a:t>at a smaller agency, they are simply a more efficient use of our time and </a:t>
            </a:r>
            <a:r>
              <a:rPr lang="en-US" dirty="0" smtClean="0"/>
              <a:t>yours. I thought this was expressed very well in some feedback we received from a small agency that just underwent an Inspection.  The feedback was that at a small or medium size agency, there just aren’t all the “moving parts” to the program that there are for a department-level program. </a:t>
            </a:r>
          </a:p>
          <a:p>
            <a:pPr marL="1572368" lvl="3" indent="-174708">
              <a:buFont typeface="Arial" panose="020B0604020202020204" pitchFamily="34" charset="0"/>
              <a:buChar char="•"/>
            </a:pPr>
            <a:endParaRPr lang="en-US" dirty="0" smtClean="0"/>
          </a:p>
          <a:p>
            <a:pPr marL="1572368" lvl="3" indent="-174708">
              <a:buFont typeface="Arial" panose="020B0604020202020204" pitchFamily="34" charset="0"/>
              <a:buChar char="•"/>
            </a:pPr>
            <a:r>
              <a:rPr lang="en-US" dirty="0" smtClean="0"/>
              <a:t>Two</a:t>
            </a:r>
            <a:r>
              <a:rPr lang="en-US" baseline="0" dirty="0" smtClean="0"/>
              <a:t> major differences between an Inspection and a full-blown Plenary Review:</a:t>
            </a:r>
          </a:p>
          <a:p>
            <a:pPr marL="1572368" lvl="3" indent="-174708">
              <a:buFont typeface="Arial" panose="020B0604020202020204" pitchFamily="34" charset="0"/>
              <a:buChar char="•"/>
            </a:pPr>
            <a:endParaRPr lang="en-US" baseline="0" dirty="0" smtClean="0"/>
          </a:p>
          <a:p>
            <a:pPr marL="2083460" lvl="4" indent="-228600">
              <a:buFont typeface="Arial" panose="020B0604020202020204" pitchFamily="34" charset="0"/>
              <a:buAutoNum type="arabicPeriod"/>
            </a:pPr>
            <a:r>
              <a:rPr lang="en-US" baseline="0" dirty="0" smtClean="0"/>
              <a:t>Inspections focus on results, while Plenaries dig deeper into evaluating the processes and procedures in place to arrive at those results. For example:</a:t>
            </a:r>
          </a:p>
          <a:p>
            <a:pPr marL="1397660" lvl="3" indent="0">
              <a:buFont typeface="Arial" panose="020B0604020202020204" pitchFamily="34" charset="0"/>
              <a:buNone/>
            </a:pPr>
            <a:endParaRPr lang="en-US" baseline="0" dirty="0" smtClean="0"/>
          </a:p>
          <a:p>
            <a:pPr marL="2483510" lvl="5" indent="-171450">
              <a:buFont typeface="Arial" panose="020B0604020202020204" pitchFamily="34" charset="0"/>
              <a:buChar char="•"/>
            </a:pPr>
            <a:r>
              <a:rPr lang="en-US" baseline="0" dirty="0" smtClean="0"/>
              <a:t>An Inspection will determine that 95% of new entrant confidential reports were filed timely in 2015.</a:t>
            </a:r>
          </a:p>
          <a:p>
            <a:pPr marL="2483510" lvl="5" indent="-171450">
              <a:buFont typeface="Arial" panose="020B0604020202020204" pitchFamily="34" charset="0"/>
              <a:buChar char="•"/>
            </a:pPr>
            <a:r>
              <a:rPr lang="en-US" baseline="0" dirty="0" smtClean="0"/>
              <a:t>A Plenary will go further and identify the processes that the agency has in place to timely identify new entrant filers and collect their new entrant reports.</a:t>
            </a:r>
          </a:p>
          <a:p>
            <a:pPr marL="1397660" lvl="3" indent="0">
              <a:buFont typeface="Arial" panose="020B0604020202020204" pitchFamily="34" charset="0"/>
              <a:buNone/>
            </a:pPr>
            <a:endParaRPr lang="en-US" baseline="0" dirty="0" smtClean="0"/>
          </a:p>
          <a:p>
            <a:pPr marL="2083460" lvl="4" indent="-228600">
              <a:buFont typeface="Arial" panose="020B0604020202020204" pitchFamily="34" charset="0"/>
              <a:buAutoNum type="arabicPeriod" startAt="2"/>
            </a:pPr>
            <a:r>
              <a:rPr lang="en-US" baseline="0" dirty="0" smtClean="0"/>
              <a:t>The second big difference is the way in which the results of the review are reported.</a:t>
            </a:r>
          </a:p>
          <a:p>
            <a:pPr marL="2083460" lvl="4" indent="-228600">
              <a:buFont typeface="Arial" panose="020B0604020202020204" pitchFamily="34" charset="0"/>
              <a:buAutoNum type="arabicPeriod" startAt="2"/>
            </a:pPr>
            <a:endParaRPr lang="en-US" baseline="0" dirty="0" smtClean="0"/>
          </a:p>
          <a:p>
            <a:pPr marL="2083460" lvl="4" indent="-228600">
              <a:buFont typeface="Arial" panose="020B0604020202020204" pitchFamily="34" charset="0"/>
              <a:buAutoNum type="arabicPeriod" startAt="2"/>
            </a:pPr>
            <a:endParaRPr lang="en-US" dirty="0" smtClean="0"/>
          </a:p>
          <a:p>
            <a:pPr marL="1572368" lvl="3" indent="-174708">
              <a:buFont typeface="Arial" panose="020B0604020202020204" pitchFamily="34" charset="0"/>
              <a:buChar char="•"/>
            </a:pPr>
            <a:endParaRPr lang="en-US" dirty="0" smtClean="0"/>
          </a:p>
          <a:p>
            <a:pPr marL="1572368" lvl="3" indent="-174708">
              <a:buFont typeface="Arial" panose="020B0604020202020204" pitchFamily="34" charset="0"/>
              <a:buChar char="•"/>
            </a:pPr>
            <a:endParaRPr lang="en-US" dirty="0"/>
          </a:p>
          <a:p>
            <a:pPr lvl="3"/>
            <a:endParaRPr lang="en-US" dirty="0"/>
          </a:p>
          <a:p>
            <a:pPr marL="1572368" lvl="3" indent="-174708">
              <a:buFont typeface="Arial" panose="020B0604020202020204" pitchFamily="34" charset="0"/>
              <a:buChar char="•"/>
            </a:pPr>
            <a:r>
              <a:rPr lang="en-US" dirty="0"/>
              <a:t>Remember:  Inspections can lead to plenary where </a:t>
            </a:r>
            <a:r>
              <a:rPr lang="en-US" dirty="0" smtClean="0"/>
              <a:t>needed.</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53</a:t>
            </a:fld>
            <a:endParaRPr lang="en-US"/>
          </a:p>
        </p:txBody>
      </p:sp>
    </p:spTree>
    <p:extLst>
      <p:ext uri="{BB962C8B-B14F-4D97-AF65-F5344CB8AC3E}">
        <p14:creationId xmlns:p14="http://schemas.microsoft.com/office/powerpoint/2010/main" val="285370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Inspection Report:</a:t>
            </a:r>
          </a:p>
          <a:p>
            <a:endParaRPr lang="en-US" dirty="0" smtClean="0"/>
          </a:p>
          <a:p>
            <a:r>
              <a:rPr lang="en-US" dirty="0" smtClean="0"/>
              <a:t>As you can hopefully</a:t>
            </a:r>
            <a:r>
              <a:rPr lang="en-US" baseline="0" dirty="0" smtClean="0"/>
              <a:t> sort of see, the Inspection report is more of a checklist indicating whether various program elements are in compliance or not.</a:t>
            </a:r>
          </a:p>
          <a:p>
            <a:endParaRPr lang="en-US" baseline="0" dirty="0" smtClean="0"/>
          </a:p>
          <a:p>
            <a:r>
              <a:rPr lang="en-US" baseline="0" dirty="0" smtClean="0"/>
              <a:t>Great for use as self assessment!</a:t>
            </a:r>
            <a:endParaRPr lang="en-US" dirty="0"/>
          </a:p>
        </p:txBody>
      </p:sp>
      <p:sp>
        <p:nvSpPr>
          <p:cNvPr id="4" name="Slide Number Placeholder 3"/>
          <p:cNvSpPr>
            <a:spLocks noGrp="1"/>
          </p:cNvSpPr>
          <p:nvPr>
            <p:ph type="sldNum" sz="quarter" idx="10"/>
          </p:nvPr>
        </p:nvSpPr>
        <p:spPr/>
        <p:txBody>
          <a:bodyPr/>
          <a:lstStyle/>
          <a:p>
            <a:fld id="{D46C473F-B16E-44DA-87C1-A36D0F1EE314}" type="slidenum">
              <a:rPr lang="en-US" smtClean="0"/>
              <a:t>54</a:t>
            </a:fld>
            <a:endParaRPr lang="en-US"/>
          </a:p>
        </p:txBody>
      </p:sp>
    </p:spTree>
    <p:extLst>
      <p:ext uri="{BB962C8B-B14F-4D97-AF65-F5344CB8AC3E}">
        <p14:creationId xmlns:p14="http://schemas.microsoft.com/office/powerpoint/2010/main" val="304007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19</a:t>
            </a:fld>
            <a:endParaRPr lang="en-US"/>
          </a:p>
        </p:txBody>
      </p:sp>
    </p:spTree>
    <p:extLst>
      <p:ext uri="{BB962C8B-B14F-4D97-AF65-F5344CB8AC3E}">
        <p14:creationId xmlns:p14="http://schemas.microsoft.com/office/powerpoint/2010/main" val="209451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Plenary Report</a:t>
            </a:r>
          </a:p>
          <a:p>
            <a:endParaRPr lang="en-US" dirty="0" smtClean="0"/>
          </a:p>
          <a:p>
            <a:r>
              <a:rPr lang="en-US" dirty="0" smtClean="0"/>
              <a:t>More detailed explanation</a:t>
            </a:r>
            <a:r>
              <a:rPr lang="en-US" baseline="0" dirty="0" smtClean="0"/>
              <a:t> of the results, as well as of underlying program processes and procedures.</a:t>
            </a:r>
            <a:endParaRPr lang="en-US" dirty="0"/>
          </a:p>
        </p:txBody>
      </p:sp>
      <p:sp>
        <p:nvSpPr>
          <p:cNvPr id="4" name="Slide Number Placeholder 3"/>
          <p:cNvSpPr>
            <a:spLocks noGrp="1"/>
          </p:cNvSpPr>
          <p:nvPr>
            <p:ph type="sldNum" sz="quarter" idx="10"/>
          </p:nvPr>
        </p:nvSpPr>
        <p:spPr/>
        <p:txBody>
          <a:bodyPr/>
          <a:lstStyle/>
          <a:p>
            <a:fld id="{D46C473F-B16E-44DA-87C1-A36D0F1EE314}" type="slidenum">
              <a:rPr lang="en-US" smtClean="0"/>
              <a:t>55</a:t>
            </a:fld>
            <a:endParaRPr lang="en-US"/>
          </a:p>
        </p:txBody>
      </p:sp>
    </p:spTree>
    <p:extLst>
      <p:ext uri="{BB962C8B-B14F-4D97-AF65-F5344CB8AC3E}">
        <p14:creationId xmlns:p14="http://schemas.microsoft.com/office/powerpoint/2010/main" val="1101873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 have a mandate that we review at least every agency during </a:t>
            </a:r>
            <a:r>
              <a:rPr lang="en-US" dirty="0" smtClean="0"/>
              <a:t>the Director’s </a:t>
            </a:r>
            <a:r>
              <a:rPr lang="en-US" dirty="0"/>
              <a:t>term.</a:t>
            </a:r>
            <a:endParaRPr lang="en-US" sz="1100" dirty="0"/>
          </a:p>
          <a:p>
            <a:r>
              <a:rPr lang="en-US" dirty="0"/>
              <a:t> </a:t>
            </a:r>
            <a:endParaRPr lang="en-US" sz="1100" dirty="0"/>
          </a:p>
          <a:p>
            <a:pPr marL="640594" lvl="1" indent="-174708">
              <a:buFont typeface="Arial" panose="020B0604020202020204" pitchFamily="34" charset="0"/>
              <a:buChar char="•"/>
            </a:pPr>
            <a:r>
              <a:rPr lang="en-US" dirty="0"/>
              <a:t>With that in mind, we are working to complete as many reviews as possible in FY 2016, particularly at those departments and agencies with a number of PAS positions, in order to free up as much of your time, as well as ours, to deal with Transition issues in FY 2017.</a:t>
            </a:r>
            <a:endParaRPr lang="en-US" sz="1100" dirty="0"/>
          </a:p>
          <a:p>
            <a:r>
              <a:rPr lang="en-US" dirty="0"/>
              <a:t> </a:t>
            </a:r>
            <a:endParaRPr lang="en-US" sz="1100" dirty="0"/>
          </a:p>
          <a:p>
            <a:pPr marL="640594" lvl="1" indent="-174708">
              <a:buFont typeface="Arial" panose="020B0604020202020204" pitchFamily="34" charset="0"/>
              <a:buChar char="•"/>
            </a:pPr>
            <a:r>
              <a:rPr lang="en-US" dirty="0"/>
              <a:t>However, we will still be carrying out ethics program reviews and other oversight functions during the Transition.  </a:t>
            </a:r>
            <a:endParaRPr lang="en-US" sz="1100" dirty="0"/>
          </a:p>
          <a:p>
            <a:r>
              <a:rPr lang="en-US" dirty="0"/>
              <a:t> </a:t>
            </a:r>
            <a:endParaRPr lang="en-US" sz="1100" dirty="0"/>
          </a:p>
          <a:p>
            <a:pPr marL="640594" lvl="1" indent="-174708">
              <a:buFont typeface="Arial" panose="020B0604020202020204" pitchFamily="34" charset="0"/>
              <a:buChar char="•"/>
            </a:pPr>
            <a:r>
              <a:rPr lang="en-US" dirty="0"/>
              <a:t>Moreover, Transition duties will not serve as a sufficient stand-alone excuse for not meeting other ethics program requirements. </a:t>
            </a:r>
            <a:endParaRPr lang="en-US" sz="1100" dirty="0"/>
          </a:p>
          <a:p>
            <a:endParaRPr lang="en-US" b="0" dirty="0"/>
          </a:p>
        </p:txBody>
      </p:sp>
      <p:sp>
        <p:nvSpPr>
          <p:cNvPr id="4" name="Slide Number Placeholder 3"/>
          <p:cNvSpPr>
            <a:spLocks noGrp="1"/>
          </p:cNvSpPr>
          <p:nvPr>
            <p:ph type="sldNum" sz="quarter" idx="10"/>
          </p:nvPr>
        </p:nvSpPr>
        <p:spPr/>
        <p:txBody>
          <a:bodyPr/>
          <a:lstStyle/>
          <a:p>
            <a:fld id="{579BB6C3-BEF7-4F30-B461-C845885E7C52}" type="slidenum">
              <a:rPr lang="en-US" smtClean="0"/>
              <a:t>56</a:t>
            </a:fld>
            <a:endParaRPr lang="en-US"/>
          </a:p>
        </p:txBody>
      </p:sp>
    </p:spTree>
    <p:extLst>
      <p:ext uri="{BB962C8B-B14F-4D97-AF65-F5344CB8AC3E}">
        <p14:creationId xmlns:p14="http://schemas.microsoft.com/office/powerpoint/2010/main" val="335254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9BB6C3-BEF7-4F30-B461-C845885E7C52}" type="slidenum">
              <a:rPr lang="en-US" smtClean="0"/>
              <a:t>57</a:t>
            </a:fld>
            <a:endParaRPr lang="en-US"/>
          </a:p>
        </p:txBody>
      </p:sp>
    </p:spTree>
    <p:extLst>
      <p:ext uri="{BB962C8B-B14F-4D97-AF65-F5344CB8AC3E}">
        <p14:creationId xmlns:p14="http://schemas.microsoft.com/office/powerpoint/2010/main" val="99931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finish</a:t>
            </a:r>
            <a:r>
              <a:rPr lang="en-US" baseline="0" dirty="0" smtClean="0"/>
              <a:t> up by focusing on just a few items related to the Financial Disclosure Branch:</a:t>
            </a:r>
            <a:endParaRPr lang="en-US" dirty="0" smtClean="0"/>
          </a:p>
          <a:p>
            <a:endParaRPr lang="en-US" dirty="0" smtClean="0"/>
          </a:p>
          <a:p>
            <a:r>
              <a:rPr lang="en-US" dirty="0" smtClean="0"/>
              <a:t>This</a:t>
            </a:r>
            <a:r>
              <a:rPr lang="en-US" baseline="0" dirty="0" smtClean="0"/>
              <a:t> is simply a summary of how we have improved in the timely receipt and certification of those public reports that are required to come to OGE.  (Explain from bottom up).</a:t>
            </a:r>
            <a:endParaRPr lang="en-US" dirty="0" smtClean="0"/>
          </a:p>
          <a:p>
            <a:endParaRPr lang="en-US" dirty="0" smtClean="0"/>
          </a:p>
          <a:p>
            <a:r>
              <a:rPr lang="en-US" dirty="0" smtClean="0"/>
              <a:t>Can’t begin to say how proud I am of the OGE</a:t>
            </a:r>
            <a:r>
              <a:rPr lang="en-US" baseline="0" dirty="0" smtClean="0"/>
              <a:t> staff for this or how thankful I am to all of you for making this happen.</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58</a:t>
            </a:fld>
            <a:endParaRPr lang="en-US"/>
          </a:p>
        </p:txBody>
      </p:sp>
    </p:spTree>
    <p:extLst>
      <p:ext uri="{BB962C8B-B14F-4D97-AF65-F5344CB8AC3E}">
        <p14:creationId xmlns:p14="http://schemas.microsoft.com/office/powerpoint/2010/main" val="3360168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a:t>
            </a:r>
            <a:r>
              <a:rPr lang="en-US" b="0" baseline="0" dirty="0" smtClean="0"/>
              <a:t> is somewhat more detailed depiction of how we’ve improved in this area:  This is probably a little hard to see so I’ll just point out a few notable items. </a:t>
            </a:r>
            <a:endParaRPr lang="en-US" b="0" dirty="0" smtClean="0"/>
          </a:p>
          <a:p>
            <a:endParaRPr lang="en-US" b="1" dirty="0" smtClean="0"/>
          </a:p>
          <a:p>
            <a:r>
              <a:rPr lang="en-US" b="1" dirty="0" smtClean="0"/>
              <a:t>Purple</a:t>
            </a:r>
            <a:r>
              <a:rPr lang="en-US" b="1" baseline="0" dirty="0" smtClean="0"/>
              <a:t> Square</a:t>
            </a:r>
            <a:r>
              <a:rPr lang="en-US" baseline="0" dirty="0" smtClean="0"/>
              <a:t>:  </a:t>
            </a:r>
            <a:r>
              <a:rPr lang="en-US" dirty="0" smtClean="0"/>
              <a:t>Earlier, more consistent</a:t>
            </a:r>
            <a:r>
              <a:rPr lang="en-US" baseline="0" dirty="0" smtClean="0"/>
              <a:t> and sustained rate of submission in 2015.</a:t>
            </a:r>
          </a:p>
          <a:p>
            <a:endParaRPr lang="en-US" baseline="0" dirty="0" smtClean="0"/>
          </a:p>
          <a:p>
            <a:r>
              <a:rPr lang="en-US" b="1" baseline="0" dirty="0" smtClean="0"/>
              <a:t>Orange Square</a:t>
            </a:r>
            <a:r>
              <a:rPr lang="en-US" baseline="0" dirty="0" smtClean="0"/>
              <a:t>: Avoided a big spike right before the end of the year, as we had in 2014, when we had to call agencies who still had outstanding reports in November, reiterating that we would be sending letters to agency heads regarding the success of their public financial disclosure programs.</a:t>
            </a:r>
          </a:p>
          <a:p>
            <a:endParaRPr lang="en-US" baseline="0" dirty="0" smtClean="0"/>
          </a:p>
          <a:p>
            <a:r>
              <a:rPr lang="en-US" b="1" baseline="0" dirty="0" smtClean="0"/>
              <a:t>Green Circle:  </a:t>
            </a:r>
            <a:r>
              <a:rPr lang="en-US" b="0" baseline="0" dirty="0" smtClean="0"/>
              <a:t>Had</a:t>
            </a:r>
            <a:r>
              <a:rPr lang="en-US" baseline="0" dirty="0" smtClean="0"/>
              <a:t> 0 outstanding reports by Jan 2016!  </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59</a:t>
            </a:fld>
            <a:endParaRPr lang="en-US"/>
          </a:p>
        </p:txBody>
      </p:sp>
    </p:spTree>
    <p:extLst>
      <p:ext uri="{BB962C8B-B14F-4D97-AF65-F5344CB8AC3E}">
        <p14:creationId xmlns:p14="http://schemas.microsoft.com/office/powerpoint/2010/main" val="426302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so that we can all focus our resources</a:t>
            </a:r>
            <a:r>
              <a:rPr lang="en-US" baseline="0" dirty="0" smtClean="0"/>
              <a:t> on the Transition.</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60</a:t>
            </a:fld>
            <a:endParaRPr lang="en-US"/>
          </a:p>
        </p:txBody>
      </p:sp>
    </p:spTree>
    <p:extLst>
      <p:ext uri="{BB962C8B-B14F-4D97-AF65-F5344CB8AC3E}">
        <p14:creationId xmlns:p14="http://schemas.microsoft.com/office/powerpoint/2010/main" val="3476374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all for your attention</a:t>
            </a:r>
            <a:r>
              <a:rPr lang="en-US" baseline="0" dirty="0" smtClean="0"/>
              <a:t> and participation in this year’s Summit and we’ll see you all after lunch!</a:t>
            </a:r>
            <a:endParaRPr lang="en-US" dirty="0"/>
          </a:p>
        </p:txBody>
      </p:sp>
      <p:sp>
        <p:nvSpPr>
          <p:cNvPr id="4" name="Slide Number Placeholder 3"/>
          <p:cNvSpPr>
            <a:spLocks noGrp="1"/>
          </p:cNvSpPr>
          <p:nvPr>
            <p:ph type="sldNum" sz="quarter" idx="10"/>
          </p:nvPr>
        </p:nvSpPr>
        <p:spPr/>
        <p:txBody>
          <a:bodyPr/>
          <a:lstStyle/>
          <a:p>
            <a:fld id="{579BB6C3-BEF7-4F30-B461-C845885E7C52}" type="slidenum">
              <a:rPr lang="en-US" smtClean="0"/>
              <a:t>61</a:t>
            </a:fld>
            <a:endParaRPr lang="en-US"/>
          </a:p>
        </p:txBody>
      </p:sp>
    </p:spTree>
    <p:extLst>
      <p:ext uri="{BB962C8B-B14F-4D97-AF65-F5344CB8AC3E}">
        <p14:creationId xmlns:p14="http://schemas.microsoft.com/office/powerpoint/2010/main" val="230102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20</a:t>
            </a:fld>
            <a:endParaRPr lang="en-US"/>
          </a:p>
        </p:txBody>
      </p:sp>
    </p:spTree>
    <p:extLst>
      <p:ext uri="{BB962C8B-B14F-4D97-AF65-F5344CB8AC3E}">
        <p14:creationId xmlns:p14="http://schemas.microsoft.com/office/powerpoint/2010/main" val="412330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21</a:t>
            </a:fld>
            <a:endParaRPr lang="en-US"/>
          </a:p>
        </p:txBody>
      </p:sp>
    </p:spTree>
    <p:extLst>
      <p:ext uri="{BB962C8B-B14F-4D97-AF65-F5344CB8AC3E}">
        <p14:creationId xmlns:p14="http://schemas.microsoft.com/office/powerpoint/2010/main" val="145284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22</a:t>
            </a:fld>
            <a:endParaRPr lang="en-US"/>
          </a:p>
        </p:txBody>
      </p:sp>
    </p:spTree>
    <p:extLst>
      <p:ext uri="{BB962C8B-B14F-4D97-AF65-F5344CB8AC3E}">
        <p14:creationId xmlns:p14="http://schemas.microsoft.com/office/powerpoint/2010/main" val="221941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23</a:t>
            </a:fld>
            <a:endParaRPr lang="en-US"/>
          </a:p>
        </p:txBody>
      </p:sp>
    </p:spTree>
    <p:extLst>
      <p:ext uri="{BB962C8B-B14F-4D97-AF65-F5344CB8AC3E}">
        <p14:creationId xmlns:p14="http://schemas.microsoft.com/office/powerpoint/2010/main" val="74369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24</a:t>
            </a:fld>
            <a:endParaRPr lang="en-US"/>
          </a:p>
        </p:txBody>
      </p:sp>
    </p:spTree>
    <p:extLst>
      <p:ext uri="{BB962C8B-B14F-4D97-AF65-F5344CB8AC3E}">
        <p14:creationId xmlns:p14="http://schemas.microsoft.com/office/powerpoint/2010/main" val="174504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C473F-B16E-44DA-87C1-A36D0F1EE314}" type="slidenum">
              <a:rPr lang="en-US" smtClean="0"/>
              <a:t>25</a:t>
            </a:fld>
            <a:endParaRPr lang="en-US"/>
          </a:p>
        </p:txBody>
      </p:sp>
    </p:spTree>
    <p:extLst>
      <p:ext uri="{BB962C8B-B14F-4D97-AF65-F5344CB8AC3E}">
        <p14:creationId xmlns:p14="http://schemas.microsoft.com/office/powerpoint/2010/main" val="280495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C473F-B16E-44DA-87C1-A36D0F1EE314}" type="slidenum">
              <a:rPr lang="en-US" smtClean="0"/>
              <a:t>26</a:t>
            </a:fld>
            <a:endParaRPr lang="en-US"/>
          </a:p>
        </p:txBody>
      </p:sp>
    </p:spTree>
    <p:extLst>
      <p:ext uri="{BB962C8B-B14F-4D97-AF65-F5344CB8AC3E}">
        <p14:creationId xmlns:p14="http://schemas.microsoft.com/office/powerpoint/2010/main" val="100556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DO NOT US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7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245420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Cover Page DO NOT US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61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4162448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58988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348598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433131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0753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49596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a:prstGeom prst="rect">
            <a:avLst/>
          </a:prstGeo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34149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43604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2098533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807279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Cover Page DO NOT US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512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959964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318677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2565052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4246233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7741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5332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a:prstGeom prst="rect">
            <a:avLst/>
          </a:prstGeo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892552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424993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934415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290951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95866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81250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7371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60922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a:prstGeom prst="rect">
            <a:avLst/>
          </a:prstGeo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85508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43674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3/3/2016</a:t>
            </a:fld>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Placeholder 7"/>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8428661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2" r:id="rId8"/>
    <p:sldLayoutId id="2147483683" r:id="rId9"/>
    <p:sldLayoutId id="2147483684" r:id="rId1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pPr/>
              <a:t>3/3/2016</a:t>
            </a:fld>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Placeholder 7"/>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25062449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pPr/>
              <a:t>3/3/2016</a:t>
            </a:fld>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Placeholder 7"/>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91762" y="6248095"/>
            <a:ext cx="1157357" cy="868018"/>
          </a:xfrm>
          <a:prstGeom prst="rect">
            <a:avLst/>
          </a:prstGeom>
        </p:spPr>
      </p:pic>
    </p:spTree>
    <p:extLst>
      <p:ext uri="{BB962C8B-B14F-4D97-AF65-F5344CB8AC3E}">
        <p14:creationId xmlns:p14="http://schemas.microsoft.com/office/powerpoint/2010/main" val="16655315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2">
            <a:alphaModFix amt="20000"/>
            <a:extLst>
              <a:ext uri="{28A0092B-C50C-407E-A947-70E740481C1C}">
                <a14:useLocalDpi xmlns:a14="http://schemas.microsoft.com/office/drawing/2010/main" val="0"/>
              </a:ext>
            </a:extLst>
          </a:blip>
          <a:srcRect l="20471" t="22862" r="25767" b="12557"/>
          <a:stretch/>
        </p:blipFill>
        <p:spPr>
          <a:xfrm>
            <a:off x="-1174" y="-1353"/>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863" y="642445"/>
            <a:ext cx="6680534" cy="5010401"/>
          </a:xfrm>
          <a:prstGeom prst="rect">
            <a:avLst/>
          </a:prstGeom>
        </p:spPr>
      </p:pic>
      <p:sp>
        <p:nvSpPr>
          <p:cNvPr id="8" name="TextBox 7"/>
          <p:cNvSpPr txBox="1"/>
          <p:nvPr/>
        </p:nvSpPr>
        <p:spPr>
          <a:xfrm>
            <a:off x="914400" y="4248150"/>
            <a:ext cx="7381875" cy="300082"/>
          </a:xfrm>
          <a:prstGeom prst="rect">
            <a:avLst/>
          </a:prstGeom>
          <a:noFill/>
        </p:spPr>
        <p:txBody>
          <a:bodyPr wrap="square" rtlCol="0">
            <a:spAutoFit/>
          </a:bodyPr>
          <a:lstStyle/>
          <a:p>
            <a:endParaRPr lang="en-US" sz="1350"/>
          </a:p>
        </p:txBody>
      </p:sp>
      <p:sp>
        <p:nvSpPr>
          <p:cNvPr id="10" name="TextBox 9"/>
          <p:cNvSpPr txBox="1"/>
          <p:nvPr/>
        </p:nvSpPr>
        <p:spPr>
          <a:xfrm>
            <a:off x="901148" y="4482856"/>
            <a:ext cx="7381875" cy="830997"/>
          </a:xfrm>
          <a:prstGeom prst="rect">
            <a:avLst/>
          </a:prstGeom>
          <a:noFill/>
        </p:spPr>
        <p:txBody>
          <a:bodyPr wrap="square" rtlCol="0">
            <a:spAutoFit/>
          </a:bodyPr>
          <a:lstStyle/>
          <a:p>
            <a:pPr algn="ctr"/>
            <a:r>
              <a:rPr lang="en-US" sz="4800" dirty="0" smtClean="0"/>
              <a:t>OGE YEAR IN REVIEW</a:t>
            </a:r>
            <a:endParaRPr lang="en-US" sz="4800" dirty="0"/>
          </a:p>
        </p:txBody>
      </p:sp>
    </p:spTree>
    <p:extLst>
      <p:ext uri="{BB962C8B-B14F-4D97-AF65-F5344CB8AC3E}">
        <p14:creationId xmlns:p14="http://schemas.microsoft.com/office/powerpoint/2010/main" val="106390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477078" y="371475"/>
            <a:ext cx="8229600" cy="1752600"/>
          </a:xfrm>
        </p:spPr>
        <p:txBody>
          <a:bodyPr>
            <a:normAutofit/>
          </a:bodyPr>
          <a:lstStyle/>
          <a:p>
            <a:pPr algn="ctr">
              <a:defRPr/>
            </a:pPr>
            <a:r>
              <a:rPr lang="en-US" u="sng" dirty="0">
                <a:latin typeface="+mn-lt"/>
              </a:rPr>
              <a:t>Legal Advisories Continued</a:t>
            </a:r>
            <a:endParaRPr lang="en-US" altLang="en-US" sz="3200" dirty="0" smtClean="0">
              <a:latin typeface="+mn-lt"/>
            </a:endParaRPr>
          </a:p>
        </p:txBody>
      </p:sp>
      <p:sp>
        <p:nvSpPr>
          <p:cNvPr id="74755" name="Rectangle 3"/>
          <p:cNvSpPr>
            <a:spLocks noGrp="1" noChangeArrowheads="1"/>
          </p:cNvSpPr>
          <p:nvPr>
            <p:ph type="body" idx="4294967295"/>
          </p:nvPr>
        </p:nvSpPr>
        <p:spPr>
          <a:xfrm>
            <a:off x="477078" y="1956816"/>
            <a:ext cx="8229600" cy="4064047"/>
          </a:xfrm>
        </p:spPr>
        <p:txBody>
          <a:bodyPr>
            <a:normAutofit/>
          </a:bodyPr>
          <a:lstStyle/>
          <a:p>
            <a:pPr marL="347663" lvl="0" indent="0">
              <a:lnSpc>
                <a:spcPct val="100000"/>
              </a:lnSpc>
              <a:spcBef>
                <a:spcPts val="0"/>
              </a:spcBef>
              <a:spcAft>
                <a:spcPts val="1800"/>
              </a:spcAft>
              <a:buClr>
                <a:srgbClr val="99CB38"/>
              </a:buClr>
              <a:buNone/>
              <a:defRPr/>
            </a:pPr>
            <a:r>
              <a:rPr lang="en-US" b="1" dirty="0" smtClean="0">
                <a:solidFill>
                  <a:srgbClr val="99CB38">
                    <a:lumMod val="75000"/>
                  </a:srgbClr>
                </a:solidFill>
              </a:rPr>
              <a:t>IV</a:t>
            </a:r>
            <a:r>
              <a:rPr lang="en-US" b="1" dirty="0">
                <a:solidFill>
                  <a:srgbClr val="99CB38">
                    <a:lumMod val="75000"/>
                  </a:srgbClr>
                </a:solidFill>
              </a:rPr>
              <a:t>.</a:t>
            </a:r>
            <a:r>
              <a:rPr lang="en-US" b="1" dirty="0">
                <a:solidFill>
                  <a:prstClr val="black">
                    <a:lumMod val="75000"/>
                    <a:lumOff val="25000"/>
                  </a:prstClr>
                </a:solidFill>
              </a:rPr>
              <a:t>	</a:t>
            </a:r>
            <a:r>
              <a:rPr lang="en-US" dirty="0">
                <a:solidFill>
                  <a:prstClr val="black">
                    <a:lumMod val="75000"/>
                    <a:lumOff val="25000"/>
                  </a:prstClr>
                </a:solidFill>
              </a:rPr>
              <a:t>Diversified and Sector Real Estate Funds (Exemption under 5 </a:t>
            </a:r>
            <a:r>
              <a:rPr lang="en-US" dirty="0" smtClean="0">
                <a:solidFill>
                  <a:prstClr val="black">
                    <a:lumMod val="75000"/>
                    <a:lumOff val="25000"/>
                  </a:prstClr>
                </a:solidFill>
              </a:rPr>
              <a:t>C.F.R</a:t>
            </a:r>
            <a:r>
              <a:rPr lang="en-US" dirty="0">
                <a:solidFill>
                  <a:prstClr val="black">
                    <a:lumMod val="75000"/>
                    <a:lumOff val="25000"/>
                  </a:prstClr>
                </a:solidFill>
              </a:rPr>
              <a:t>. </a:t>
            </a:r>
            <a:r>
              <a:rPr lang="en-US" dirty="0" smtClean="0">
                <a:solidFill>
                  <a:prstClr val="black">
                    <a:lumMod val="75000"/>
                    <a:lumOff val="25000"/>
                  </a:prstClr>
                </a:solidFill>
              </a:rPr>
              <a:t>   	§ 2640.201</a:t>
            </a:r>
            <a:r>
              <a:rPr lang="en-US" dirty="0">
                <a:solidFill>
                  <a:prstClr val="black">
                    <a:lumMod val="75000"/>
                    <a:lumOff val="25000"/>
                  </a:prstClr>
                </a:solidFill>
              </a:rPr>
              <a:t>)</a:t>
            </a:r>
          </a:p>
          <a:p>
            <a:pPr marL="347663" lvl="0" indent="0">
              <a:lnSpc>
                <a:spcPct val="100000"/>
              </a:lnSpc>
              <a:spcBef>
                <a:spcPts val="0"/>
              </a:spcBef>
              <a:spcAft>
                <a:spcPts val="1800"/>
              </a:spcAft>
              <a:buClr>
                <a:srgbClr val="99CB38"/>
              </a:buClr>
              <a:buNone/>
              <a:defRPr/>
            </a:pPr>
            <a:r>
              <a:rPr lang="en-US" b="1" dirty="0">
                <a:solidFill>
                  <a:srgbClr val="99CB38">
                    <a:lumMod val="75000"/>
                  </a:srgbClr>
                </a:solidFill>
              </a:rPr>
              <a:t>V.</a:t>
            </a:r>
            <a:r>
              <a:rPr lang="en-US" b="1" dirty="0">
                <a:solidFill>
                  <a:prstClr val="black">
                    <a:lumMod val="75000"/>
                    <a:lumOff val="25000"/>
                  </a:prstClr>
                </a:solidFill>
              </a:rPr>
              <a:t>	</a:t>
            </a:r>
            <a:r>
              <a:rPr lang="en-US" dirty="0">
                <a:solidFill>
                  <a:prstClr val="black">
                    <a:lumMod val="75000"/>
                    <a:lumOff val="25000"/>
                  </a:prstClr>
                </a:solidFill>
              </a:rPr>
              <a:t>Employee Benefit Plans Through Which Employees Hold 	Diversified Pooled Investment Funds and Employee </a:t>
            </a:r>
            <a:r>
              <a:rPr lang="en-US" dirty="0" smtClean="0">
                <a:solidFill>
                  <a:prstClr val="black">
                    <a:lumMod val="75000"/>
                    <a:lumOff val="25000"/>
                  </a:prstClr>
                </a:solidFill>
              </a:rPr>
              <a:t>Benefit Plans 	Established </a:t>
            </a:r>
            <a:r>
              <a:rPr lang="en-US" dirty="0">
                <a:solidFill>
                  <a:prstClr val="black">
                    <a:lumMod val="75000"/>
                    <a:lumOff val="25000"/>
                  </a:prstClr>
                </a:solidFill>
              </a:rPr>
              <a:t>or Maintained Outside of the United States</a:t>
            </a:r>
          </a:p>
          <a:p>
            <a:pPr marL="347663" lvl="0" indent="0">
              <a:lnSpc>
                <a:spcPct val="100000"/>
              </a:lnSpc>
              <a:spcBef>
                <a:spcPts val="0"/>
              </a:spcBef>
              <a:spcAft>
                <a:spcPts val="0"/>
              </a:spcAft>
              <a:buClr>
                <a:srgbClr val="99CB38"/>
              </a:buClr>
              <a:buNone/>
              <a:defRPr/>
            </a:pPr>
            <a:r>
              <a:rPr lang="en-US" b="1" dirty="0">
                <a:solidFill>
                  <a:srgbClr val="99CB38">
                    <a:lumMod val="75000"/>
                  </a:srgbClr>
                </a:solidFill>
              </a:rPr>
              <a:t>VI.	</a:t>
            </a:r>
            <a:r>
              <a:rPr lang="en-US" dirty="0">
                <a:solidFill>
                  <a:prstClr val="black">
                    <a:lumMod val="75000"/>
                    <a:lumOff val="25000"/>
                  </a:prstClr>
                </a:solidFill>
              </a:rPr>
              <a:t>Financial Disclosure Requirements for Pooled Investment </a:t>
            </a:r>
            <a:r>
              <a:rPr lang="en-US" dirty="0" smtClean="0">
                <a:solidFill>
                  <a:prstClr val="black">
                    <a:lumMod val="75000"/>
                    <a:lumOff val="25000"/>
                  </a:prstClr>
                </a:solidFill>
              </a:rPr>
              <a:t>Funds</a:t>
            </a:r>
            <a:endParaRPr lang="en-US" dirty="0">
              <a:solidFill>
                <a:prstClr val="black">
                  <a:lumMod val="75000"/>
                  <a:lumOff val="25000"/>
                </a:prstClr>
              </a:solidFill>
            </a:endParaRPr>
          </a:p>
        </p:txBody>
      </p:sp>
    </p:spTree>
    <p:extLst>
      <p:ext uri="{BB962C8B-B14F-4D97-AF65-F5344CB8AC3E}">
        <p14:creationId xmlns:p14="http://schemas.microsoft.com/office/powerpoint/2010/main" val="782635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22959" y="1958008"/>
            <a:ext cx="7543801" cy="3911085"/>
          </a:xfrm>
        </p:spPr>
        <p:txBody>
          <a:bodyPr>
            <a:noAutofit/>
          </a:bodyPr>
          <a:lstStyle/>
          <a:p>
            <a:pPr marL="347663" indent="-347663">
              <a:lnSpc>
                <a:spcPct val="100000"/>
              </a:lnSpc>
              <a:spcBef>
                <a:spcPts val="0"/>
              </a:spcBef>
              <a:spcAft>
                <a:spcPts val="1500"/>
              </a:spcAft>
              <a:buFont typeface="Wingdings" panose="05000000000000000000" pitchFamily="2" charset="2"/>
              <a:buChar char="§"/>
            </a:pPr>
            <a:r>
              <a:rPr lang="en-US" dirty="0" smtClean="0"/>
              <a:t>Web-based (Public Financial Disclosure section of OGE’s website)</a:t>
            </a:r>
          </a:p>
          <a:p>
            <a:pPr marL="347663" indent="-347663">
              <a:lnSpc>
                <a:spcPct val="100000"/>
              </a:lnSpc>
              <a:spcBef>
                <a:spcPts val="0"/>
              </a:spcBef>
              <a:buFont typeface="Wingdings" panose="05000000000000000000" pitchFamily="2" charset="2"/>
              <a:buChar char="§"/>
            </a:pPr>
            <a:r>
              <a:rPr lang="en-US" dirty="0" smtClean="0"/>
              <a:t>Replaces</a:t>
            </a:r>
          </a:p>
          <a:p>
            <a:pPr marL="746125" lvl="1" indent="-338138">
              <a:lnSpc>
                <a:spcPct val="100000"/>
              </a:lnSpc>
              <a:spcBef>
                <a:spcPts val="0"/>
              </a:spcBef>
              <a:spcAft>
                <a:spcPts val="200"/>
              </a:spcAft>
              <a:buFont typeface="Wingdings" panose="05000000000000000000" pitchFamily="2" charset="2"/>
              <a:buChar char="§"/>
            </a:pPr>
            <a:r>
              <a:rPr lang="en-US" dirty="0" smtClean="0"/>
              <a:t>Nominee </a:t>
            </a:r>
            <a:r>
              <a:rPr lang="en-US" dirty="0"/>
              <a:t>&amp; New Entrant 278 </a:t>
            </a:r>
            <a:r>
              <a:rPr lang="en-US" dirty="0" smtClean="0"/>
              <a:t>Guide</a:t>
            </a:r>
          </a:p>
          <a:p>
            <a:pPr marL="746125" lvl="1" indent="-338138">
              <a:lnSpc>
                <a:spcPct val="100000"/>
              </a:lnSpc>
              <a:spcBef>
                <a:spcPts val="0"/>
              </a:spcBef>
              <a:spcAft>
                <a:spcPts val="1500"/>
              </a:spcAft>
              <a:buFont typeface="Wingdings" panose="05000000000000000000" pitchFamily="2" charset="2"/>
              <a:buChar char="§"/>
            </a:pPr>
            <a:r>
              <a:rPr lang="en-US" dirty="0" smtClean="0"/>
              <a:t>Public </a:t>
            </a:r>
            <a:r>
              <a:rPr lang="en-US" dirty="0"/>
              <a:t>Financial Disclosure: A Reviewer’s </a:t>
            </a:r>
            <a:r>
              <a:rPr lang="en-US" dirty="0" smtClean="0"/>
              <a:t>Reference</a:t>
            </a:r>
          </a:p>
          <a:p>
            <a:pPr marL="347663" indent="-347663">
              <a:lnSpc>
                <a:spcPct val="100000"/>
              </a:lnSpc>
              <a:spcBef>
                <a:spcPts val="0"/>
              </a:spcBef>
              <a:buFont typeface="Wingdings" panose="05000000000000000000" pitchFamily="2" charset="2"/>
              <a:buChar char="§"/>
            </a:pPr>
            <a:r>
              <a:rPr lang="en-US" dirty="0" smtClean="0"/>
              <a:t>Covers </a:t>
            </a:r>
          </a:p>
          <a:p>
            <a:pPr marL="741363" lvl="1" indent="-344488">
              <a:lnSpc>
                <a:spcPct val="100000"/>
              </a:lnSpc>
              <a:spcBef>
                <a:spcPts val="0"/>
              </a:spcBef>
              <a:spcAft>
                <a:spcPts val="200"/>
              </a:spcAft>
              <a:buFont typeface="Wingdings" panose="05000000000000000000" pitchFamily="2" charset="2"/>
              <a:buChar char="§"/>
            </a:pPr>
            <a:r>
              <a:rPr lang="en-US" dirty="0" smtClean="0"/>
              <a:t>Nominee and New Entrant Reports </a:t>
            </a:r>
          </a:p>
          <a:p>
            <a:pPr marL="741363" lvl="1" indent="-344488">
              <a:lnSpc>
                <a:spcPct val="100000"/>
              </a:lnSpc>
              <a:spcBef>
                <a:spcPts val="0"/>
              </a:spcBef>
              <a:spcAft>
                <a:spcPts val="200"/>
              </a:spcAft>
              <a:buFont typeface="Wingdings" panose="05000000000000000000" pitchFamily="2" charset="2"/>
              <a:buChar char="§"/>
            </a:pPr>
            <a:r>
              <a:rPr lang="en-US" dirty="0" smtClean="0"/>
              <a:t>Annual Reports</a:t>
            </a:r>
          </a:p>
          <a:p>
            <a:pPr marL="741363" lvl="1" indent="-344488">
              <a:lnSpc>
                <a:spcPct val="100000"/>
              </a:lnSpc>
              <a:spcBef>
                <a:spcPts val="0"/>
              </a:spcBef>
              <a:spcAft>
                <a:spcPts val="200"/>
              </a:spcAft>
              <a:buFont typeface="Wingdings" panose="05000000000000000000" pitchFamily="2" charset="2"/>
              <a:buChar char="§"/>
            </a:pPr>
            <a:r>
              <a:rPr lang="en-US" dirty="0" smtClean="0"/>
              <a:t>Termination Reports</a:t>
            </a:r>
          </a:p>
          <a:p>
            <a:pPr marL="741363" lvl="1" indent="-344488">
              <a:lnSpc>
                <a:spcPct val="100000"/>
              </a:lnSpc>
              <a:spcBef>
                <a:spcPts val="0"/>
              </a:spcBef>
              <a:spcAft>
                <a:spcPts val="1500"/>
              </a:spcAft>
              <a:buFont typeface="Wingdings" panose="05000000000000000000" pitchFamily="2" charset="2"/>
              <a:buChar char="§"/>
            </a:pPr>
            <a:r>
              <a:rPr lang="en-US" dirty="0" smtClean="0"/>
              <a:t>Periodic Transaction Reports</a:t>
            </a:r>
          </a:p>
          <a:p>
            <a:pPr marL="347663" indent="-347663">
              <a:lnSpc>
                <a:spcPct val="100000"/>
              </a:lnSpc>
              <a:spcBef>
                <a:spcPts val="0"/>
              </a:spcBef>
              <a:spcAft>
                <a:spcPts val="0"/>
              </a:spcAft>
              <a:buFont typeface="Wingdings" panose="05000000000000000000" pitchFamily="2" charset="2"/>
              <a:buChar char="§"/>
            </a:pPr>
            <a:r>
              <a:rPr lang="en-US" dirty="0"/>
              <a:t>For Ethics Officials</a:t>
            </a:r>
            <a:endParaRPr lang="en-US" dirty="0" smtClean="0"/>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36" t="11337" r="3307" b="68841"/>
          <a:stretch/>
        </p:blipFill>
        <p:spPr bwMode="auto">
          <a:xfrm>
            <a:off x="340845" y="453072"/>
            <a:ext cx="8554678" cy="127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8722" y="286603"/>
            <a:ext cx="614238" cy="1450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6638" y="353682"/>
            <a:ext cx="614238" cy="1450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945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84" t="23871" r="1746" b="14316"/>
          <a:stretch/>
        </p:blipFill>
        <p:spPr bwMode="auto">
          <a:xfrm>
            <a:off x="66670" y="1175247"/>
            <a:ext cx="9017695" cy="419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229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latin typeface="+mn-lt"/>
              </a:rPr>
              <a:t>STOCK ACT</a:t>
            </a:r>
          </a:p>
        </p:txBody>
      </p:sp>
      <p:sp>
        <p:nvSpPr>
          <p:cNvPr id="4" name="Rectangle 3"/>
          <p:cNvSpPr/>
          <p:nvPr/>
        </p:nvSpPr>
        <p:spPr>
          <a:xfrm>
            <a:off x="934278" y="1937556"/>
            <a:ext cx="7432482" cy="4403257"/>
          </a:xfrm>
          <a:prstGeom prst="rect">
            <a:avLst/>
          </a:prstGeom>
        </p:spPr>
        <p:txBody>
          <a:bodyPr wrap="square">
            <a:spAutoFit/>
          </a:bodyPr>
          <a:lstStyle/>
          <a:p>
            <a:pPr lvl="0" defTabSz="914400">
              <a:lnSpc>
                <a:spcPct val="90000"/>
              </a:lnSpc>
              <a:spcBef>
                <a:spcPts val="1200"/>
              </a:spcBef>
              <a:spcAft>
                <a:spcPts val="200"/>
              </a:spcAft>
              <a:buClr>
                <a:srgbClr val="99CB38"/>
              </a:buClr>
              <a:buSzPct val="100000"/>
            </a:pPr>
            <a:r>
              <a:rPr lang="en-US" sz="1900" spc="200" dirty="0">
                <a:solidFill>
                  <a:srgbClr val="455F51"/>
                </a:solidFill>
              </a:rPr>
              <a:t>Sec. 11 (b)Electronic Filing and Online Public Availability of Financial Disclosure Forms of Certain Executive Branch Employees.— </a:t>
            </a:r>
          </a:p>
          <a:p>
            <a:pPr lvl="0" defTabSz="914400">
              <a:lnSpc>
                <a:spcPct val="90000"/>
              </a:lnSpc>
              <a:spcBef>
                <a:spcPts val="1200"/>
              </a:spcBef>
              <a:spcAft>
                <a:spcPts val="200"/>
              </a:spcAft>
              <a:buClr>
                <a:srgbClr val="99CB38"/>
              </a:buClr>
              <a:buSzPct val="100000"/>
            </a:pPr>
            <a:r>
              <a:rPr lang="en-US" sz="1900" spc="200" dirty="0">
                <a:solidFill>
                  <a:srgbClr val="455F51"/>
                </a:solidFill>
              </a:rPr>
              <a:t>	(1) In General.—Subject to paragraph (6), and not 	later than 18 months after the date of enactment </a:t>
            </a:r>
            <a:r>
              <a:rPr lang="en-US" sz="1900" spc="200" dirty="0" smtClean="0">
                <a:solidFill>
                  <a:srgbClr val="455F51"/>
                </a:solidFill>
              </a:rPr>
              <a:t>	of this </a:t>
            </a:r>
            <a:r>
              <a:rPr lang="en-US" sz="1900" spc="200" dirty="0">
                <a:solidFill>
                  <a:srgbClr val="455F51"/>
                </a:solidFill>
              </a:rPr>
              <a:t>Act, the President, acting through the </a:t>
            </a:r>
            <a:r>
              <a:rPr lang="en-US" sz="1900" spc="200" dirty="0" smtClean="0">
                <a:solidFill>
                  <a:srgbClr val="455F51"/>
                </a:solidFill>
              </a:rPr>
              <a:t>	Director of </a:t>
            </a:r>
            <a:r>
              <a:rPr lang="en-US" sz="1900" spc="200" dirty="0">
                <a:solidFill>
                  <a:srgbClr val="455F51"/>
                </a:solidFill>
              </a:rPr>
              <a:t>the Office of Government Ethics, shall </a:t>
            </a:r>
            <a:r>
              <a:rPr lang="en-US" sz="1900" spc="200" dirty="0" smtClean="0">
                <a:solidFill>
                  <a:srgbClr val="455F51"/>
                </a:solidFill>
              </a:rPr>
              <a:t>	develop systems </a:t>
            </a:r>
            <a:r>
              <a:rPr lang="en-US" sz="1900" spc="200" dirty="0">
                <a:solidFill>
                  <a:srgbClr val="455F51"/>
                </a:solidFill>
              </a:rPr>
              <a:t>to enable—</a:t>
            </a:r>
            <a:endParaRPr lang="en-US" dirty="0" smtClean="0"/>
          </a:p>
          <a:p>
            <a:endParaRPr lang="en-US" dirty="0"/>
          </a:p>
          <a:p>
            <a:r>
              <a:rPr lang="en-US" dirty="0"/>
              <a:t>	</a:t>
            </a:r>
            <a:r>
              <a:rPr lang="en-US" dirty="0" smtClean="0"/>
              <a:t>		</a:t>
            </a:r>
            <a:r>
              <a:rPr lang="en-US" sz="1900" spc="200" dirty="0" smtClean="0">
                <a:solidFill>
                  <a:srgbClr val="455F51"/>
                </a:solidFill>
              </a:rPr>
              <a:t>(</a:t>
            </a:r>
            <a:r>
              <a:rPr lang="en-US" sz="1900" spc="200" dirty="0">
                <a:solidFill>
                  <a:srgbClr val="455F51"/>
                </a:solidFill>
              </a:rPr>
              <a:t>A) electronic filing of reports required by 	</a:t>
            </a:r>
            <a:r>
              <a:rPr lang="en-US" sz="1900" spc="200" dirty="0" smtClean="0">
                <a:solidFill>
                  <a:srgbClr val="455F51"/>
                </a:solidFill>
              </a:rPr>
              <a:t>			section </a:t>
            </a:r>
            <a:r>
              <a:rPr lang="en-US" sz="1900" spc="200" dirty="0">
                <a:solidFill>
                  <a:srgbClr val="455F51"/>
                </a:solidFill>
              </a:rPr>
              <a:t>103 of the </a:t>
            </a:r>
            <a:r>
              <a:rPr lang="en-US" sz="1900" spc="200" dirty="0" smtClean="0">
                <a:solidFill>
                  <a:srgbClr val="455F51"/>
                </a:solidFill>
              </a:rPr>
              <a:t>Ethics </a:t>
            </a:r>
            <a:r>
              <a:rPr lang="en-US" sz="1900" spc="200" dirty="0">
                <a:solidFill>
                  <a:srgbClr val="455F51"/>
                </a:solidFill>
              </a:rPr>
              <a:t>in </a:t>
            </a:r>
            <a:r>
              <a:rPr lang="en-US" sz="1900" spc="200" dirty="0" smtClean="0">
                <a:solidFill>
                  <a:srgbClr val="455F51"/>
                </a:solidFill>
              </a:rPr>
              <a:t>Government Act </a:t>
            </a:r>
            <a:r>
              <a:rPr lang="en-US" sz="1900" spc="200" dirty="0">
                <a:solidFill>
                  <a:srgbClr val="455F51"/>
                </a:solidFill>
              </a:rPr>
              <a:t>	</a:t>
            </a:r>
            <a:r>
              <a:rPr lang="en-US" sz="1900" spc="200" dirty="0" smtClean="0">
                <a:solidFill>
                  <a:srgbClr val="455F51"/>
                </a:solidFill>
              </a:rPr>
              <a:t>			of </a:t>
            </a:r>
            <a:r>
              <a:rPr lang="en-US" sz="1900" spc="200" dirty="0">
                <a:solidFill>
                  <a:srgbClr val="455F51"/>
                </a:solidFill>
              </a:rPr>
              <a:t>1978 (5 U.S.C. App. 103), other than 			</a:t>
            </a:r>
            <a:r>
              <a:rPr lang="en-US" sz="1900" spc="200" dirty="0" smtClean="0">
                <a:solidFill>
                  <a:srgbClr val="455F51"/>
                </a:solidFill>
              </a:rPr>
              <a:t>		subsection </a:t>
            </a:r>
            <a:r>
              <a:rPr lang="en-US" sz="1900" spc="200" dirty="0">
                <a:solidFill>
                  <a:srgbClr val="455F51"/>
                </a:solidFill>
              </a:rPr>
              <a:t>(h) of such </a:t>
            </a:r>
            <a:r>
              <a:rPr lang="en-US" sz="1900" spc="200" dirty="0" smtClean="0">
                <a:solidFill>
                  <a:srgbClr val="455F51"/>
                </a:solidFill>
              </a:rPr>
              <a:t>section;</a:t>
            </a:r>
            <a:endParaRPr lang="en-US" dirty="0" smtClean="0"/>
          </a:p>
          <a:p>
            <a:endParaRPr lang="en-US" dirty="0"/>
          </a:p>
          <a:p>
            <a:endParaRPr lang="en-US" dirty="0"/>
          </a:p>
        </p:txBody>
      </p:sp>
    </p:spTree>
    <p:extLst>
      <p:ext uri="{BB962C8B-B14F-4D97-AF65-F5344CB8AC3E}">
        <p14:creationId xmlns:p14="http://schemas.microsoft.com/office/powerpoint/2010/main" val="4278554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8000" i="1" dirty="0" smtClean="0">
                <a:latin typeface="+mn-lt"/>
              </a:rPr>
              <a:t>INTEGRITY</a:t>
            </a:r>
            <a:endParaRPr lang="en-US" sz="8000" i="1" dirty="0">
              <a:latin typeface="+mn-lt"/>
            </a:endParaRPr>
          </a:p>
        </p:txBody>
      </p:sp>
      <p:sp>
        <p:nvSpPr>
          <p:cNvPr id="2" name="TextBox 1"/>
          <p:cNvSpPr txBox="1"/>
          <p:nvPr/>
        </p:nvSpPr>
        <p:spPr>
          <a:xfrm>
            <a:off x="924339" y="2892286"/>
            <a:ext cx="7523922" cy="249299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Development started June 2013</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3200" dirty="0" smtClean="0"/>
              <a:t>Officially launched January 1, 2015</a:t>
            </a:r>
          </a:p>
          <a:p>
            <a:endParaRPr lang="en-US" sz="28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1559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Impact" panose="020B0806030902050204" pitchFamily="34" charset="0"/>
              </a:rPr>
              <a:t>IT WORKED!!</a:t>
            </a:r>
            <a:endParaRPr lang="en-US" sz="6600" dirty="0">
              <a:latin typeface="Impact" panose="020B0806030902050204" pitchFamily="34" charset="0"/>
            </a:endParaRPr>
          </a:p>
        </p:txBody>
      </p:sp>
      <p:pic>
        <p:nvPicPr>
          <p:cNvPr id="2050" name="Picture 2" descr="C:\Users\edhorton\AppData\Local\Microsoft\Windows\Temporary Internet Files\Content.IE5\MA1VNUBI\hallelujah[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1417" y="2418290"/>
            <a:ext cx="6495658" cy="296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8000" dirty="0" smtClean="0">
                <a:latin typeface="+mn-lt"/>
              </a:rPr>
              <a:t>Going forward:</a:t>
            </a:r>
            <a:endParaRPr lang="en-US" sz="8000" dirty="0">
              <a:latin typeface="+mn-lt"/>
            </a:endParaRPr>
          </a:p>
        </p:txBody>
      </p:sp>
      <p:sp>
        <p:nvSpPr>
          <p:cNvPr id="2" name="TextBox 1"/>
          <p:cNvSpPr txBox="1"/>
          <p:nvPr/>
        </p:nvSpPr>
        <p:spPr>
          <a:xfrm>
            <a:off x="924339" y="2892286"/>
            <a:ext cx="7523922" cy="249299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Upcoming filing season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3200" dirty="0" smtClean="0"/>
              <a:t>Presidential transition and nominees</a:t>
            </a:r>
          </a:p>
          <a:p>
            <a:endParaRPr lang="en-US" sz="28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379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i="1" dirty="0" smtClean="0">
                <a:latin typeface="+mn-lt"/>
              </a:rPr>
              <a:t>INTEGRITY </a:t>
            </a:r>
            <a:r>
              <a:rPr lang="en-US" sz="6000" dirty="0" smtClean="0">
                <a:latin typeface="+mn-lt"/>
              </a:rPr>
              <a:t>RESOURCES</a:t>
            </a:r>
            <a:endParaRPr lang="en-US" sz="6000" i="1" dirty="0">
              <a:latin typeface="+mn-lt"/>
            </a:endParaRP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3600" dirty="0" smtClean="0"/>
              <a:t> </a:t>
            </a:r>
            <a:r>
              <a:rPr lang="en-US" sz="3600" dirty="0"/>
              <a:t>S</a:t>
            </a:r>
            <a:r>
              <a:rPr lang="en-US" sz="3600" dirty="0" smtClean="0"/>
              <a:t>ummit Sessions:</a:t>
            </a:r>
          </a:p>
          <a:p>
            <a:pPr lvl="2">
              <a:buFont typeface="Arial" panose="020B0604020202020204" pitchFamily="34" charset="0"/>
              <a:buChar char="•"/>
            </a:pPr>
            <a:r>
              <a:rPr lang="en-US" sz="3600" i="1" dirty="0"/>
              <a:t>Integrity</a:t>
            </a:r>
            <a:r>
              <a:rPr lang="en-US" sz="3600" dirty="0"/>
              <a:t> Nominee Functionality</a:t>
            </a:r>
          </a:p>
          <a:p>
            <a:pPr lvl="2">
              <a:buFont typeface="Arial" panose="020B0604020202020204" pitchFamily="34" charset="0"/>
              <a:buChar char="•"/>
            </a:pPr>
            <a:r>
              <a:rPr lang="en-US" sz="3600" i="1" dirty="0"/>
              <a:t>Integrity</a:t>
            </a:r>
            <a:r>
              <a:rPr lang="en-US" sz="3600" dirty="0"/>
              <a:t> 101</a:t>
            </a:r>
          </a:p>
          <a:p>
            <a:pPr lvl="2">
              <a:buFont typeface="Arial" panose="020B0604020202020204" pitchFamily="34" charset="0"/>
              <a:buChar char="•"/>
            </a:pPr>
            <a:r>
              <a:rPr lang="en-US" sz="3600" i="1" dirty="0"/>
              <a:t>Integrity</a:t>
            </a:r>
            <a:r>
              <a:rPr lang="en-US" sz="3600" dirty="0"/>
              <a:t> </a:t>
            </a:r>
            <a:r>
              <a:rPr lang="en-US" sz="3600" dirty="0" smtClean="0"/>
              <a:t>Q&amp;A</a:t>
            </a:r>
          </a:p>
          <a:p>
            <a:pPr marL="201168" lvl="1" indent="0">
              <a:buNone/>
            </a:pPr>
            <a:endParaRPr lang="en-US" sz="3600" dirty="0"/>
          </a:p>
          <a:p>
            <a:pPr>
              <a:buFont typeface="Wingdings" panose="05000000000000000000" pitchFamily="2" charset="2"/>
              <a:buChar char="v"/>
            </a:pPr>
            <a:r>
              <a:rPr lang="en-US" sz="3600" dirty="0" smtClean="0"/>
              <a:t> Help Desk Kiosk</a:t>
            </a:r>
          </a:p>
          <a:p>
            <a:pPr marL="201168" lvl="1" indent="0">
              <a:buNone/>
            </a:pPr>
            <a:endParaRPr lang="en-US" i="1" dirty="0" smtClean="0"/>
          </a:p>
        </p:txBody>
      </p:sp>
    </p:spTree>
    <p:extLst>
      <p:ext uri="{BB962C8B-B14F-4D97-AF65-F5344CB8AC3E}">
        <p14:creationId xmlns:p14="http://schemas.microsoft.com/office/powerpoint/2010/main" val="1297271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asteele\Downloads\fiction (1).jpg"/>
          <p:cNvPicPr/>
          <p:nvPr/>
        </p:nvPicPr>
        <p:blipFill rotWithShape="1">
          <a:blip r:embed="rId3">
            <a:extLst>
              <a:ext uri="{28A0092B-C50C-407E-A947-70E740481C1C}">
                <a14:useLocalDpi xmlns:a14="http://schemas.microsoft.com/office/drawing/2010/main" val="0"/>
              </a:ext>
            </a:extLst>
          </a:blip>
          <a:srcRect l="8296" t="33351" r="8738" b="33248"/>
          <a:stretch/>
        </p:blipFill>
        <p:spPr bwMode="auto">
          <a:xfrm>
            <a:off x="388453" y="881212"/>
            <a:ext cx="4929505" cy="4881880"/>
          </a:xfrm>
          <a:prstGeom prst="rect">
            <a:avLst/>
          </a:prstGeom>
          <a:noFill/>
          <a:ln>
            <a:noFill/>
          </a:ln>
          <a:extLst>
            <a:ext uri="{53640926-AAD7-44D8-BBD7-CCE9431645EC}">
              <a14:shadowObscured xmlns:a14="http://schemas.microsoft.com/office/drawing/2010/main"/>
            </a:ext>
          </a:extLst>
        </p:spPr>
      </p:pic>
      <p:pic>
        <p:nvPicPr>
          <p:cNvPr id="3" name="Picture 2" descr="C:\Users\basteele\Downloads\fiction (2).jpg"/>
          <p:cNvPicPr/>
          <p:nvPr/>
        </p:nvPicPr>
        <p:blipFill rotWithShape="1">
          <a:blip r:embed="rId4">
            <a:extLst>
              <a:ext uri="{28A0092B-C50C-407E-A947-70E740481C1C}">
                <a14:useLocalDpi xmlns:a14="http://schemas.microsoft.com/office/drawing/2010/main" val="0"/>
              </a:ext>
            </a:extLst>
          </a:blip>
          <a:srcRect l="2007" t="38202" r="2047" b="38344"/>
          <a:stretch/>
        </p:blipFill>
        <p:spPr bwMode="auto">
          <a:xfrm>
            <a:off x="5924244" y="2416007"/>
            <a:ext cx="2861945" cy="18122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030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OEAAADhCAMAAAAJbSJIAAAA8FBMVEX///8AAACGJzPu1ISJKDSLKDX53or6+vrx14b12oj19fXw8PD5+fni4uK+vr7T09MqKiqjo6M2Njbp6enf39+vr6/Kysp+fn4YBwmUlJSioqJlZWXVvnZFRUWJiYmcnJwYGBi5pWdRUVFFFBovLy94eHhwcHAjIyPmzYB1IiwrKyvExMRdXV2EhIROTk44EBVTGB9pHigzDhPKtHEqDBARERFvICocGRAeCAuum2EdHR1EPSZYGSEmIhWkkluJekxkWThUSy9yZT+Tg1JfVTU3MR/BrGt7bkRMRCuaiVY6NCCMfE0iHxMWFA0kCg02BRO9clO5AAAgAElEQVR4nNV9B3/aytI3a4PokgFJWGCKMdUUO7GJe03cEue83//bvDOzRasGOOWc+8y9vxMskLT/nb5lNpX621QoW2bFmzcX1dGScVqOqovm3KuYVrnw19//N6lgOe3eDlO07I52dg53dkbdpX9xp9d2rP+LOK3KsCowtAZeZWrZtWIhK77MFoo125pWvEFL/KY6rFj/aXs/RCXLW1Cz+03PtNf+3Da9Zp9+v/Cs0r/Qvt+kojNDEVz2Om5U9LIlTtnINwW306P7Zk7x32jmr1KtQczrNWwdQxEsTXvY7LUOu0Imu4etXnM4B0ujw8najR6xslH7txu+GdUcVLyduquuZMumNxyx1TQaembZ7xC3jqap+j/ISXeG8NpK7Yqm1+quAedTt+WZCpPdRpAzN/5F/w0VPORUXVrDrFmvrsMUQ9W6KXlp1ZG73v+KE7Ga0JyeKf6yO63Y9u+g6g0H9Xp9MESl3In9VasjpcBEnRz+L7gQF1vSLvM/bK8favKy2vQct1yIuIFsqVB2Ha9ZXYbu6HsCZLmNPfdfC+sUxHHp8OYXOyHZ7IE7XC9oBdts90Ly2uFKWXJAlavTv4pgNU2BYy0hnmaglaOhs97X62Q7Qasrpd4Eme//VxgtcH5VLkTFzqXWukWl/EsPLFcW2lMuBSNdkIzFf6GPRbAvI97R5YHWsKa52pWtFtui2dSeNeA9NQXuNv9tB5kFK9B16KOliefMTL6lVCtbrtNr0D1WLRq5STJnmrBy5jkgIu3kO/4CTcEAevRGDV+/EtvP3qAyb7aqO8JmUrc40D/V3qDhWLVCTMOLlX4IY9YDi/bvqSMK6Ixix7IvU4muC0R40PZQ5gpZaChnfAnxtmcY9cxi77KGvtyTrNZm/56oAgMuycAU/VZ44XdbijWzJf4XsAzxX1bhV3cEtE4CQni65/cePd29FBLwlwn7cp7ljZNWrxGRtAJry4+X1KpDkDf81+SsLsFtdfo0aya+KttQFrpDf4Pyz/46G03QIGqkq9yXE5PugYWX/nBG1hMuVLUfFJHv9MnprXhb1pEvGZHUWCAKK4zZH6AsyOWcWqgUsKJ/Xxf/FrBNgTvBIO1of1rS5pRSEaZMA1caSh3p8hxk9i8aVRv4Rn2puratx5vFNhNRZI2+02+Frulqv8UHoChUBtG3VFhbx1hqK2HBP13ou18LKDYgaFYPRa4gHVZTT8aLc7SX/LPLRgKCJGym9usKSqlrl7sBEfB/G8BYk+8jgS/0/prBGQiFN6X/08P+8pAtXHvIeMtMhlzsauKEkLSur0u+xPk40oCZ3nuu9I+khA3Vk3+UCgsuoVkZonnalwCN92uTt9hhZGm1dqBYarE48GGULZQ9FhOfU+dYTnCwRrqOAfYaSOrij2fH5UvWx3fWhAmtak2zSIr0bu0wsp7M57IZ+Au/bOG/LMb416XKpabaHbZIzUgJa312+YeVEXqN/JY0MR31jeO0IELuB9Vs0BXWRvW0Mp5E2UvxvHp0gJTukze1NF2W/pcLS6DDfp8cYRmF+vQ1BnbYssyR1/2Ls37WJGlW7hzb3Qig0KVcp7nWFzU//wSyhTbSi7w/am86/GmlhaYLksrcI3Z1hqVwqKba6TPfPxcCmGwfRTFkTTEWWGb9P5pVbXhS2IAFct7RJek3qc1NXlnPDnziIX8l4AAPR26W45CKlmV6jF3xBb0VitrQrSjQnTCnhZag2KSmIZf761Tnns3iDz/0JZR/mnHzqWtddjlUrV3QpwI1rUchdKHKw02nVspCbBT0F9gTTCnnDpOX1TsPeTNEi+qpP0BDbuaFF+ypdzVGnJsClqfZn6I0rAilu+PAzaPm3Gs4JrXdtsxGuymHrYJvc3Rpnip5GSoo2Z7vGe0/4hiH3FMLQ6bEArxHNyCwBa3zy+J3NVDc5opps7Lr1EOB9EJnYf9Qfir5NivV9s15+Q9ArAcAKkRlNgQRax9qv9QUyBIIW3P3g9NlJd3+uloPDllLeSMnAPE3BbXNAYqIwleZbjXy06IvcnDXaP5L7yvo3djrquu60SIbw4Q0l3/T3HS4Ds75E30b48T1nHRk2RmbNX5x+C/b9T255WMtdIMaa/MGzfnH33AaDrdZgoN6zBJI9gQhE7u1spkyfyNm9PzAoOpDajHQz0vtZzWfi9ZvuH6XyyXXwa4eCYPnbU1ty2kPBo6vaXzYJi4fKlhmZT6c9VrVar9abfVmND0a2xEQJnBzXfez+TkzG8ExglStq3Rx+ssBXJl3Dgc4CoTIMoFSdlterUa603ba8ZNRSK12dPB/SP1aHDClyQ7wqiMQWhJMcaQgOoHEbHMqXJIOczDdUA4QmGISOmdFJlHKlZkaS9o9Pz06ODi+vr4+Pjg4Oj3flV9czkKTABb0yEjzihYGQwqh6tBiV/Wvxy5/RTEWZLatiA7yx+vTTJQHpUo7Qddm1WU3HB1/mky2MkBpTvhxazL5dHwkftGvByxT2ez46WEBMkkfIXyQhqXm929ThE4fogHrp0hS4wAigE67Y1oWTd5Hv7ZEFnJ6/GULgW3FEULd+nJ8yn9ajze/2R16fEeOZNX9uEpARAnof9zzO9TuEg+2V06UtSJaUKoQh3cPPgGIeHA6zPTWpwOS2WolJj7ocS/sicE7kKnOUMYE3GksSwT2gwbV5vaJp0ur5wumWpiFVOPsOwDmxaFLf5pELqeBlQeckQFxcNrWQhgcQNiFf7KjwPgWd/0ooe4HrQ08CKWdt3VN51gB72/TMNLnT5lYeERsK+ardCb96TPe2tQEpuCPsqJPTiFHg46BB3AooR1S141pSEPw/PbEoEhMFM6Wvh3jMzUHk1WymTk6T5LXCTGyqTHDk1EqR+hFurutmNDjEyObkUmpHlfk5EH3BY54uj3fzhQoBT/eyiTDIzFlR0m/yGwdE0/8PnOEVBJC07cnTak6PWltCh8Y8K+REmbJpR4msz5L9mSmlLDC8Sn2TRJgTBi7jvJYaGeaY/QDI4vLEI0oC7+E5Eq1y1JKjBLqxtr8WJqRdg/WmtHsbDlTem8h3oOAin1OgAg/jKBPH38SjE1voaxWQ74DEXY1v26peRFbqeI8caYuRA7rpmQss8bK+AzGxOLzJCB96YPzeHUE1/A5IqcT9kX+OjNBmxNMv9rB7rY1/eHmAiW0u5nLKFKYUFA9swnhrNfup3CrJ+yzDlF9Zl+ffDjq21Pmu5HMp105i6f1oO+1ePdLy8KlrUDOcpPpxSb1Hg1j9ze0v52IgEpxPPZRT5TysbfnKBPTB2xX7w0UVS3xG+iDkTwZqOwIM5+l8BAltM2S51sVTdllVnJeSEVnsDKfzWJvRBiIzfyHaXzZYp/SgrW3xncW+fE19JL2kMwnbLXq4qamY8SzajFVkL7RlhqVvVwTnmBzl2hHaURCdSF22dxN4ic+/nOcEwfBe2K7qtGZfzhc8BbPxm3EnKY//bwJyG5667Omem5Tvr9AyViQV5ypRbSny3Vy16a+IsetMk4+iLEcxIJElTgOtlbxbffHnWQcenouhuljtpcb+yoq3cT1zxN2GnhQ+phFfVztUg9D5ILWqkQ9WzdsUySf4gYdBf+TdDsiA52ohKavpbSxr9vsn7TWXvwis/uU395+kmKaEUFc+vg998KCMStJanAUxgqaeE94SC6nLvny1camSfpMvl4bT5+zpspkm2axNFPfQeS6G4mkJ+yaQ2QXht9oVDT4Iz1hP/Lb+W/SJWb+4UFc5v9d5fcCmoj3THa14cL6lEcVWvDtSL2jsaRRSovz4smieVuS6r52ubQcplxt8ZqS3yFkgLE2FBUKFO4kf6JEGHj4CCY0cwBCup1/lDoHf/Mgjj3mjaewAUpvnfpewWUUv+z4cWtppIbE+sJyZLtslV1cIP+LkuM+TbGrsmp9iZSDJtqYKGXgJ7ztwCx2KtgCerh/x4DBryCkgFAoKAovfpywi1z+JRrsoL2RXCE32NIGLJq+rLmyZc6qfH9KfB5K76IRTtDjlDStqpPg4fmxMTQiPEgTV7Z9tqR32cmYXR+xk1wYIaPu2N7O3fqGyX/akQ+xEjSiDd1ezGQQMFrhMfpoufjARSiGLbGmy8PhmjJW0BNHsWFZht0AMzLX7BnE8UGyBQLufO47Y6/G9jbq4ReF8AeqH7s3tnP7YbNMvzjSwxetYWR1TEfoKU+FysgnXcNCLKymhKeImFxH9p4pb68nAQTm3RjQaHaV3/ZNCmjlg5G/Z8RC3ZYesJM7BhENXM89xyEkiNLcVH0DWELrp0WvbekxqolMrKL8cXMcHTCZCQWuCSXsxIXPEsu9cccOkIXbxqtACMJ2mwPhfEEW5vaU6wOR3ttjx8jCBB7Cbz4rp1H0Y2scYtFVriTtrMuisypELqVflFE2ot/WgreZaEXjCbhya+wzdg8s3DaYYFYakADC5Rg5CCbFj+G+53M3+CVcfovRQ6LTqOtHi7+MLhDDjKOVMAi+wIdwFsZ93dElAjzsbmxTkM7ZGLwEG+eIWdzFAWNBAfOv+3nOwqv7Xe7or8E9Qpj6lbrjIRKuStoNp6qW7hhFsCWZaMaPTFgMF4L2AiGD3W5dtubiOYfM9IRUZBlj0SEzwawJe8gDhltsc/5O9AQyFhD/QBlFJCcvnF2QNO3ljO9PQnbjsn/xUDmfwanItHDHFdmwI5m4jPWJTQRGhvRSPKokV8j2yrLXhCWbsSRxIuN4m889vxKzxuz+iTMReAoXuIxegDY+ck8zYVdgcG9QRrfBDr0kMRFkIODBWiywlIWbluylMKdOXGBTIPMy0LQwq22AILnuyZ7pBBK/cFt2ybNRm41vbHyFjU5/AcZucwLYZ9sGqF6GhPQtvz0mfoMlvdtPYuJW5lgPUTFIowno2rSD+zMFE0kTB2R0ohMZHnoIHs5kVTf1Z3LeCLkoLTUw83MSBxELmsUxMeWWvYHLh0ajkEqE4EBO8mNGjjJ9TqwlBzJm75BV/ZMoG599vaPgptMY8IUZl9WWcG9ZGdi0YxYkjRAERaSehDxD3S5NSTXBzNpypKvLEg0C5er7OcWsB4CC4giMHYurIKM/jPztwwUK+oQHAKSc92wPAvUVj+bD3ik1m8JGvbYzreGW1NqypniLrC6HFvCm0FWghl76UWfNj+ld3WxRupiohOTfxpJZV2BU91+/7ZKhMBRs0LzczcUe8BaEVLIWgIP6vv9YoeCfpIMHURt608BOd+HASQhxsjg8OI62wxTMFwHSTHOmuGxbRTkWC+c4AQJLKrCA1z/JGVcXb4yCAInkGxhPcO2A9DidOSU/yO3ofT63f7OdqIhkj1fmDUgUkRGUUGRdE7MCilm1gPspLv0bqis8oTQd1OYTkEZo+PYFxagv4uo+fp+7eTHAU6bT7EZK9BXYJ+Pp1oiPagTtJkUruAxJ9j93GOHQmhZXEItF2DkI+syKio8qK2UU1fCCNzr/8zv4gdcXAxACDx8FwpuzPMYuY+iA4wwENJzhcOU5l99nY2OVgKCcxi0TIASCBX2haPXQ2GkVWUd2hj+hyHYC8qDWJBUSw1HRiGPy7NDmHxilXYAmvgHCLwIKWNf9HAjoSz5Pg1HiMl6BDxDZ5CjvSiIMUBPmszvii4qwNVZoZQOlylXfziDYlq6r0hcNYkbkAwiveQC2jSjgPz/yEG2TpaGrxk9IOMCzj9FVTtIZ9s674xGuQLCaA84m6+EWpWBxo9QFpyUDVxJEBLcTENMGGhIazRG85s5eW1kh1LO82syQO/xm8HCNHAC4uvdd8nuYNYFTv8jBf8BqghcBN3lOlga09S0P4C7y+a8rdYCMTWQmdMo3f4imUyZso0vU84cFXvKEGcJ7mNydKyaeTRGMN1f5K94GxtMHFMR9EEkQVJA7EN47PngBkH9CFAqeD7qKIjzqDnAgFPWcrXu+CtZc3lRLLfsXPDOFT7f11KpIQtr3s4qmw3cwk0yjfFe5s7AjY6NxvQymBkzmCbAJzcsNxS4TiNSAbu6RTeAu9ih0h8tXmBe+P+YB5TgH361Swy0+6GGLtmRTZX9n9czcEUZI2ssdbVyRLCkJqegfvrVQbuQYmDOhxutZuMWNSv7uZ84gQX3hlin9D8gg6CWwDBU1950H3ulzDnc/vwffE+51L1CNPKyqpUhVXJxSGSk5o17QrekMA4COL6SSakoCxHrR9SwkLM854/UeHB45AN5mMPQ3aEdOjBcwLio6A8P0DRw9xGsPECjkzlZE9BoTa4IvAp6IM4tCQ01hTV3fh5eWKJwt35Jq8iuWq/Lr9fUsJCzfcwb7atxTmihtI+T4mPmPx5Rb+U51lz0bbwyw4whA4riBTnLQhqzmsm6lBsIvLNr+dYyhaR0KV1YMAigsjxlpLHRUMF5aZ0gFxHPAwm7HyMJXpVc45A1WZ/sruIRt/0Fw+bvx9d14+GbAt4lptUZoTktSHB2+hYZrZlOsXqQ1Mlkt2wMj2hC8jQ8YZoKFlVVaklYEkQrbZrd3N3nQxNOMunyO6d/456MB2W/g8u3b+5jtG6iEGf8xiW+ayHZOZXR9ObNdWoQ6le0kfWuoFGrB9ZIlLbppi2C8uiot/Lyr6JyxM/jf8gayXP8qLnt6xy9Cl3fx1z/Zzc1Pxs79q6teJcKVrDAbOFK6KBX7bMjbT8lVXfcXNOeGAY0wRvVQYLSwhTCv8MY0kPInKVleMTrl4jcY8na1sJyN6a+nwnilSnOhKdHynlBPzqtiwvxUHaOQRMocs+XJXphAte73L5Jp/56xi8hdJ8uVNjUtbY1FTqwYt0SVjKNUxAqaVlJDUUKAdWJX2K+zM+cQPedChAOj43z4qv81xG4vka/BlyQsmxKdeSAjk4TpUEcoYkco7BAVlkI23hk4nLOYT8MxvMWCCyjSn4LrKVBOn0W2pxFTGXEMGQ9glMKEviQoo+kvAfWAoEIwp82abswqIQpePDSyXCqryGvyhvx7Gcp05yZprigzUg9lvmDndQbSaNPPCELw5v4YVJggg1KDOtotPylk1dkYTjh2lZiy2LRfeMQCN0kFDOJwF4AcKNb1fWfoNEQI0Q8JKSBU9g56FXt5l8LrEIp7pgahwlBARh+jN9AgMpgTJSJgPIMIoS9Fou66wbqEfNsRDVbgXG+fFNXCOI8MbFv0i1MZ6ii5aS6HLSm68GN/9vMoTdJzYoQJ0oX7iH5yfbvHgdMw7ZE2pI/U3CSOlAYRojWNd2xiKx9FYmWMCawUXwnPDQ2Xxg4BrTkDuZSbA6+EI7Y0runh/UyugvdtPL3tx9Fbwq9JVpTDwH6LZBzS6Rf0ebRC2RE5oYTDV2u2+UdlaPzZgaLZrirgs9BSEJqbFahxcIGHOwlt/hjhg7DPxHAJXgrNNadPRVRdJNtRqk2ddq+POS03LdLUmMSeHiJDsVzGjYBA6M2942U4rcicsqFYP4KLQoQMT3bZbdC5QWiaiOWAvYb9565MRRhfxoJyMVSLASTCY7GDJrvsDZrRfQMFAdYm20K7GEUUEENlJnsltNguvcumDl5FGR22hKpAg4JecbyEaDMDfj2kbhALZCCCXY5DnlBMxl2z1pAWp4CMOlO2G3r3Fylxs3CncVMjIzRM7YvkJPC7+HUoNa6GTjRxQju9QLuHS/wkQsoDQ94igxId8orgCUHyMiFvkbsRooAIcUEe2uceOoXoy3l4otbAXLaGDdMuC8NPWTDhKgCPWiJmS9pcTdSmqSKdJpiJQtCLOwlqqZaWB+7lw1xBoQs5BRLrEMch0WdyDRg0q4Y7GsRbQklNRhpAyO1a9c7UlJGmSDfIrhTRzZehfwbCc8avPhWDd4uIsn+iTqJHWSjrAiGw6+XEpz0h3cAs3fNh7i+kbU/79Yt8CyDcEc3yiBWfImaOa5zZpX+KgndZgcIRzRrAf0zlLGLnvl0ZAYYNDTgLfEeWlzspqTakI3YFux+s7eP22Kfte24pIxmJcAvYfyVeyARteyvsLnAsg7ePEqTiTCCTYzM0mUQ+wgQ/VxE5o/KhlqkCIVskIKVoL55zsTapZ3w5gncvz84g5/t5tmQ/f57xL2hdUJCoxyb4w59wB/7wDO6Q/TjhozEu91UeO49KENmUbE1yrFIuT2fSt1EEQ8AqcPNUrK8UzoKWN14S0wttaX6tiCZMZEBoc5xq6dMxqBZk8RCsvGGEIxBeRxBeC4SGccLeIPRhkPy/+JIi2mqve71YwauISyst4p7jMIAH4CyRUHE7W+KrEEdyFIqP5pvhV4Ai6Nuc5ypGBSz3eT5K/5XGTJm4+v3k5II9gLI9sIuTk+9CbxnN0XzFgcbHPMSwMjyDWFRfyn4YNgMTNS5Y4JsixEZX4RBobc0Qu2YOdtXmxnWHBzOyapHHRxJFYaBKMLFIox92Ai1QTaO1T4TwBzsB67grED6hqfxm5IxvaGyfxA278McJrsdEhOBCPvkdpfegg7FFQE125aBSUwgk+Q0BAne8EVob/rNAvmIsLuawq5A1NdqqUnVR8shXhHRmC5fS63twNCkC8/hkQOK7l4MkAVu/K5Y+v+OM4rc8nyLdfheLTXapF+5w3PEFV1+qsGISTIuGuBlA2ysGZmCuNI6vx3Tr2uZ+zAZ7aB8WgKio/iYBbmU5JKbPzKi4Se2lC2yHaLJ/Mj7CMwPBYX6/l3/mXYOWYQwoJMKxsFzQ0Oc8gsshTONM23TxTzAEwQbx/X7861PRxVNoeeymPsYdfTU1wnD0UElwWc79wgXNfcyEHmS+0AYzvohBUU23tGg8+OThC07jc+wY2SHChzyuViSElDkAjv38WCHUtB37JJC+29ygfP6SEXaAx95mfLSJsnuIAeootYRMkfJfGZWLn4ixR9MUXcLjRconFp1i+HGalhJCNDKojPkLkSEIhK8GruXjCKmhn9lFHlUQvvsaQIiaFoojix0a6z2iGw+E0NnxmSLaTkK2TKHVlJYnhRpVmbp2rVgTHbjggspdLiZMMSXF3YCzJIRvHCGOUxzJHGgPl7MBwiv6JPKuI5qrecTZw7cgQmRiJAgpOjOeSomAA7h0GP6NQojeYcQo+iaEA9laSaPqotcSrKxyRxU7Kg5hTSB1ZASMEOJU2oGPcMxw5vCJuCkQHgDr8hwhQtUjbEgC4zZN8lQc3K6Qzvihz4FAuKMhrIcRcrIEQjDu0Ktx+zVmmiEFOzvB0PsCEd4zNDnHGeH4njWEz8JNZo5J/e75DDBNrvn7oiexhTGzS5QY8CYCYa0yH0brRtQTEU7DCO0AQrbTDpcrgej+OoPY0luTTwe0MRsRPufAaKJjZAfYagq9FUIKvAEJbhoFN4gzbM8cIWOnB58muGkWMo/rSM2LkovlzAMIR6pgtFvx97ivQmiVbcs1nUqn3R7MZLSqEJIhbZu+dpuU508+XR+dql45AYT7OTCahJCx84Mv6XPIgbd/3gDCm5/bkP+ep78cnOOXAuE+IDxRTzg9ugacGFf4Lq48bYv4TEeoakbUyIe3VyAUehi0X1mF8JgQjjw179pq1tvtNrqpc5/jvbkJb3rmM/iI8BtryvLHLyd7ZzdG3rg524M0ST4E0Bm4IBXuAOdZrZlzrWovPnkOb6k3/dd6I0Io9XAupKwovvfXjCiEQVsaJlH3hmwp18Oi2W7plZ85LavNjsmLA7egrYjQQIQPwISyVqb96elJfcYC7CagA4QGIdzn9jFbMzvRSuaYxrfNotRDaUt7Yvkd9WO1KhMIzZaG/GECcX84USlW2XI67fqwOZs1B+2OEzgvpgfy9owIX5mRe+ViVpt6i0BrF960xoXsNWcsXxHhM8i2thKrQO8Y4CuGdXqHeDUZNuUPR9ydyfFDR8is5g9DMY0moPofPKZJb1QnpQl2H9fNGFfvxvaTdkfBmjqVRsWZWvp+3qdt4/3KyIFtAh+zwQZJl0Y6VEzDF73SZgte7LYiGqFimlBcysn2WqPuaFFRLeFxaSZ5WRlRkXplwL4aaPuNK7Ar76tLTkBI8g625wqnuE+Mr2AMCmbyhmx6fIVGjFRcWscX2CjSfDq0xceEtbg0nFsAFfwKz3JImecWEGOh1FtuNFCyrVRx0KGXtiEFPkEePn03xssVO8jNgQmdvxzjQvYcInxBU9jGKQk7DmfbGxIkjANVbgHi2eNqTl1ZFMZXyy3C+aG/ApdI8Iznh2DAaEYEDVavUW442WnHgyAV8ky3noL2EvIGZOt77BYQvhpjrvmdWSj2KFiVlOOkHEzGx8YrILxle8YjDsoPaRSwnirW23MToOKQilmp1Kfwe17GhMIrlR/KRI94V+tzS6Hnh+EcH5fyc+u4s4MGyJI9NVHja6n5PFWC7mxVoDcsE9xNz0nVQMm5VFfYvUD4IBDaLUBoLtvtrOsAeVZzYZm2NyykOMIHgfAeWp3tLNxUe2HSuGDLgQygUwXdy6asKaOQWG51k56yxk/KQHUsDOVMvZ7j0zgNjVcIpaPPQxOtY8muC68jUtwJlwWXpfCkDWgGruiDt8+HDRBf85BGLR3I5HHVTP4G/8WOq1ugAtYyVR96NYelzLJ7CD1S6IP7yyLCbze4GBP+BWNhO157arGaM6KOTS3tAisXWcEqphys8merlqhxmkqzx/eEFOftDr9K4zRtPk4THmujStu+HZ3yBxV4z0FKTvXKmIVdhlNZzMNiJJ1eykQxbFaoWbh+HREiLy8BvzfsU1nrIfUq9jur4OhBcbAAhwW84wjJeVZsC1rFUu0evT21dObQ0u6wie2YjqD/dvnuzaSFpr6mibG28HipG6pHM+NxEB/9AxtNxqRJQT8usmV2v4MHecAznEqJSq9Mcak6Inx/BIvTLzkdQJRNtWeLYVYmoMyt1aBTaj1QoxPj8R0R4kroaXFmprrYDTTU2+mnli728aGbKpUGWWsICkV+S46XZuNx6uOl4TFvJ7StyxFGmD/4mpuaCmk5SmECCy4AABLBSURBVCyzy9A1IAztIVwVe2uetvOQ7eXPXgyIUkqmC5dKqZ7ZmKXkTA8oWKoyHLaLGAEZL2d5yCjz4Dy5sKUq0FVVBwwj6ECxcgn93Em5ntl20NBcp/Ux73gPqo95h+ctKqFtXSaVxZfzFmKgtsQfXklZTS9lz2uBIuNlnNkVCEWUUjRNmzlZ7BI+4zfcqYiDoWa4HZoQ4myx7obMtldMmZCCD4blQb3By+GIoWc1b9GOL/ahz1sUQnNPldBWjAFPCeXc025gH24s1dB44KLfny+GH6WUClZq2iyB48Ctxn5UAxGQ8fIzhwjHSeVX/DcWWmLARIpcky0a+vlnWflUpuaewvOH0yAPy2JNgK32Z7NlcqGbkuXMZzsK4Z3xxlprYpoWezPuFMLD2dxZcbycuRQWT80fclfhH70XM38YngMuBEJPW8WrYg6Yz/e2reDYQaFmm526n0EAwq/57eUPA6fqLz0rZmQAKGt5mKS8GT+WuDoYEQpq1TumXQsKS9EiP0blDdQccJH5NBo41jxuDjg8j9/0KyTSERNizFTO4/OqI7jpq+5VKhVvPpy1Dv1MZ/f0ADLzPUII8ekdv9qdVdzAYSTZgluZiVPL7iAexSkAXIVxfXCqivGx5WFrNpzTW+ozvtxZVFBR8/gmOwxmWXPJGG0eP7wWw+YsKloOz6hFm/y1GJnJ8TmL0u7R8fUXLK0HThMQ3oFPfIM47HpyLNo86g3bDQhpGu1hT2z82z2eXEOM9wa+8A4R7mKNusmX6+Oj3Zg3nB+rEj8ynKxDqG47db/IoSmAM20thr+eRkwCtwOPlc5RX0+D4/rXB0efT09PPx8dHRzTiAPVDKSvz9mz8RMR3kKU8imTzkyuj6J9cn50PYHvriECQm9/99N4FsvZeN1BHBk5PjgSbzm41sb0/fU0HSlvljMkJdG2sKn1NJE1UX5Zf6ZPvwTXRGErRA3E8HpXEKF94+aFEIqpFugSwP1w/8Rubm7Y0/0DYsmICY0HQvjyDs4zMCqpPz4TeIW/JipABXchJC64Jiqyrk07vkKvRxVe15ZI6c/g4p4eAeGF8V0xHhK6r+AexwZe/qqWj+CqcLycf3yCf5KXzQZpN6F68FQAx7b769oiaxNJkAezXrMTMPThtYmJhOPYxtWjgSub/ckkuHoHzMLh7gswQHI6kKaqcEfX45Vxm1zILdiFX5J26blc0cJrE8PrSwNUNBv1ueyYTdaxE5Y344EjvFGDxbTs4oLt4cYKtWyGpmxuOMJXMDibIfTXlyZQeH1peI1wgDq++tYjC04SuvgA5PEb32/x7g+HH4DR3Kd6LvtgYg/8ge333DPmFw/G1027UK0RTlggE14jzNd5oyJG9s4SF+WS95XrvHWEOJN//w0QnoyXaiICEH5TCL9payvYcnwCCKFLXjbYr7Klr/Me6qNGlj88PuJqqNZ5r12r3+HB98q1+noL0MU9PhBCf2k44L4Cf4AIn40rH0saIiBECGL9uHpnnnp+eK0+pxpr+eONobX66/ZbyIVGK/dbBBB+4wj39nzBhqs3kC4iwhNQT4WFV/4AhC/A2Y0Qavst1OGZHKIYt4/ut1i5ZwapLmfAN9szgyUwXl7DCEG2AOFzHvhoaPIuEb6+GK8baQHaGR6xUszVcrQhz6mQSRbaM5NN3vfEyfVtzQZ9TC4uHuEeIdxLQPh9Mz2XdqYmvbYsmDfjLNT2PfmHvyXsXZPUEPMdtcTKHAGE6OLurhDhib+EA52YsUeTE4jQX5Fwzk4Q4dWdEVNNMebpau+ad6kWJvZx3r3kjwuG965F9x8GiE7D5R832H+4hYpyY9x9R4T7/tJX2go8JoTjnLbdAGKdfUT4/U5znqtINZIqJqnB657b8RsZ2X8Y2UPqU8mpagH4BntICeFZ7usTKN34QvPhuFZBIBxrJgvig4sxqObTj9zZBgj9PaQpcQRqQy0RFgNMxNQUTsZoOhfeByzJVkH47CNMBCxvaDjHt0GEewLhXhDhLSK8edOc58pnR+TMEtK6Yh8wHuYW3MvtWT77UMynouPW7uWmfgaEt4RQ39YLCE8EwhN93QxEQITwdrxyX5Xoj7i93CkcjI3Zy637Pr4fX7OmTtdU7KOVQ40N9+NTM4BbhHD7Tl8Xytgz5BVYhOBZkwRAeLdNCPc2iAoT9uOTAnFFUpY0uB8/UlMhJc9FX4ZWB62rqSARXrwDwnwgDttl+9sQdV+w7X0tEcMYLw8I3y82QLiipoIcQUuoqRCti+H57AtSY310igj3zyBEC8Rh6V12IRBeaGvvKcaDQO5sfz1C9KkxZciIemKNQlJdDL5in0TYkhfC7FPsXpcJ43K8ZxyUwEEMfTWhj1Bb6fgJYjwc9ng+CS8EjlJCbZNSodAQ6mlJYxKJXiL1aXqtVDytqU+zxV3c89IAkHoclvmHveWWgHCZe/OXMvIYb/kM/98P7xuJPFfVpykFZQvXxAroQ+EQIvVpRI2hkW9rzCSEa2oMbXEHcMIMEFQ9SgHcd/mzW+P2LH+nYaEI6GzfYCfrUny/xhAOsQWoVtd3sGMSGK0xFKkTVdAXkHLttoWrXVknivf1GyJ8N5Z6BesjMCk3gPAm/6JhgVhnabzvg7F5Wycbqk6UHV0cUOa2XtaJqsXkutFaXz41uAGT5mplra8t7uL2WH7/JrDWMINJ/tOb8faEKb5WBRvi1RtAuLemJoZW66uaVHx9Za2vaL021T2qDKFccLSyXht3cYDw4im4mvIYTMr3r8bX74EUnxA+XQDCu9XFd/x6bY3EHGFlvTbQ0XDNPWSXRcuPSxLYBjX3uIvbY7nbqzDCB+Pqh/HjynjQUxREeHWRY3srBzG0mnsia5ppMziCt1rNvbj1TxbrpoTD8EstQ1c1LH6MWq3lB3U4FR5bwpu3BlzcHtu+fQ2sF4Wrr8brnXEH/w0kYYxtv95us71Vgxi0h1Mgqg7leZ2HvWHbce2CI9THka4ioZZwL1z7sthlcuOaLc+WEyHPytqX6OLGgPBhHCgkjxUwHgDhg/E9gGWXjR8A4fjbKrnwa1+WB1pFR0FSi4Q/T6h9KeqXzjQcTdkVvT6fORtUpJyuqF+KCK/GkF7c7+n7BnHfXp4Q5m90LDiRc/82xgKLyQgj9Uun+pST8B0VycKk+qX8C70GbSGwlpGNsHvkvck1aNHF3SDCxxOt6DytbMx9ezFevuWWOpbMLjt5RIQ3iSm+VoNWUZktTG/AJ524VdFq0Cb58mgdYb6tz+L9FbK/yXWEUWlyy/Hby7MWu9AwxvY9ILzfDswPQKzz/ALJoZ74h553FHfKYYWLbc2U3N2gjjBErdNQLejeLFXiaVR0tnoY3WItCBDuLy8e778G4jAs6vL4aDw+bgcyMJyyuX+8WO4n5WV6LWidBKccud6bCUM6TS7Mp9fzbsrb5iPdwgQoqZ63tqvwKIhwTAjHQYRH6texCPV63gESzKvVVGt4T+ysOgEiWpOdT7T14tdIJNRkRym9QnoKxtKQVL3cG48ve4GoD3j4RL9OkNLPSTuUwW5of2g12ZOPN0Izcxmuq99jK06bia+rT7OeYluvfh0Q3t0b93cnkcu4cTgYB8hH6XX1w+SCaSjK6ETV1b9cXR8zejZCTey2jCc8GyECEaM2qnwc3OWDwxg/AOGP5wBCjGmoIm9M1BY8GyFCC2ZKL7np2Qhx51t4iWkUUsz5FmTcb/PbufFDcFJ1l+2/fTO+ve0HAgEwsQ/jHNU5CbufmPMtAuQqPmx+vgXW1k2FzihZvQgq5owS2gD2mDt5D0WvkOTfPhgPtxeBAjsYcb6f5B7Fli39m7gzSgKk2qidUbJy032KlixEzplZTXHnzOC23+/hwz3Sp+zsjN3gf4IrElAUv0cmDILnzCQg9ItTM3HOTHft+UYxZwWtoVLMWUFY0Qx4Emhz2t9UEzpPhjb9TUJPCJ4VFN+5db+TNz4rCCUUA5qZbk/XUcx5T2AEI5aRsTsqf3UXGSNIX5+Gbz/YWIiEHd34vCdMhf/ImV2RmnITURQrP4769tCPo2d2rSL9zK6NTlzVz13b+Ly9mHPXInxCx4cVI5LL5wt8MeeurWyvbOmG564Fz87b+OjLmLPzQghx4eZzfjv/vFw9QhB7dl4ylZW0bXx2HlpSV2xZ2FgVU2KQ5HhF6o/lkN5oQWbyTKg4/zBpZDuGSAl3+PmHm5wrR7TZGZYR4mdYXieeYUkh2Fn8AUqcomdYriW+l6/2sTMsNzyHNIbWnkN6QKKc0AEx55CupV88hxQlFOVko7Nkg7TmLNnMtTzPKwwvk4meJbueOBPQLTbijntfQWWePnER2MCJarT6PODYwqRJ5wGvpalSpI+eByzPdM52PxDbKCr88pnOHzw/nMcy3V8603n9udyr6c+dy72CtHO5qx8/l3vN2eob0G+crb4ZBc5W/4DJV1QYUSLCY5vuxp5Gp3JlpvZE756fHh0cHF9fXx8fHBydnqul6pezygc1iFOxq2IZj40+KN+ifVy2eUmew1+CCGQ7bX8fRphabeeDOq6oyEfI0OQ7vyRjSC43qDz56v7iQ4gKllmZD2e9VrXar1ZbvdlwXjGtX+p3QTXOwQ5v5i/IOCeH3+v9si7+NRI6iGpk/YIZ9anDPYXYgfGrAvXnibsJCrfszdPIWGpzYyy4+DHXvzkVPiivU5+D5Y+FlTE05xDF3NpHxMEu18qWs4mGuB8UM7EdBFlX/kAemUQDDrHhy8VmxKfUV1QoqIkCKbXhqiHRGBI6g1a0vPkwxAoacAXkfvEjntVdMhUsuoPqTtOR09Jl08OIFw11mQaEkqdSoiRKn6AftP8IQBJUlDUR3fQ3d88QnYp4f4j1papsyfeF7whviH+49crOR+x0ue9HMtYfEFFObW5jyl2/9zYh3ObIUzaPf+jzgSJhCJXdMj9gw4QKdrGb3d82Mj51uI3JCgHZUDIsaZqySxU68BCkV9ctUHFz/RZLZakEnfObbiJIjpggEBlDfyPP2JFqWBNMqnAk8/CYZnVDRbSFhJJd8n7L0UfJFZN4ct/eJr03kytzkEm4InnAG9UKzywM2JqdWpzkGhMC1tyoVM5HqDxifTQHos4Gq65nI1NTmziysSiVBatIkWaeL6cm26C5tliSPaJWVPm/f5QKC96MrNzksG6Ox/a9YRFzqG6XYTETfyPIQqYrtQ2eJqIqNuAHy7De74TtSTQQw5jCM7L+6n53mB/z8zkCVc5W0Ej6x7V+1pXJNNnxxh9yg7Ftpq4ryLK2zVWS4u9DwT6hW1QeXZwGzsZGsUguM5CqyW0jM3p77w/bGJ3KO0Jh1EbhdmLDsEi03NqAn6hgnLYDAh/R1z4nBrAltbeccLmyIOvfoexQhBFFtRsnKfAsK4tb5u0v7QRxzPxFkPYK61yRL2qSAMzXlF37fTLlrJerTgt2YqcxOwpPR4jrNIjD0fasjvjZPpGHZJWwjEh2cBbvA0P3v0ZF6Ps2tUX6J3bZCLfNWdIeQH/7P90ZQai4QVt0u+GZo2xDjWPRfVmQ19mvjhd9hKBpl9SjRX8NpBd8ccl26tDdA4LoCqworZr5bSqZLUJfdeuOHdTpoqeePqSnu5d/0cQECeu5zajxZb+y2zBiKormgCOacZszDFsawdDSaGhGOGP5vcdnatCgNv+GE4ynKTDICx6SCJaxkiRBIF1dPNRFc9ONVZFfseKX8phRz2WBod2/NYgSS/RGcQCWVvR9lmAGimZ7MPDjNMsbrajMY+oP5Pc4l7JH/0VCfzHivVoe+E1izajEhYih1iW4v6LZ1J414I5vOpK+4l8mC+ylOH2o2NFOmmeL1cP0TlLtx3JFrwA6EtuuXBDvxS8P+f4mTUFdWkIwddmC5g0/OFxvO0O9k1hPPhYcSfVfVcAQTaEBSzHCVOzoh/ZgKz3TXm/9CrbZ7gVvrAr2lRywaK3/Eh8SnaorSxvY/um1gpbVpue45UIkfs2WCmXX8aLVdPue4H4NA9LeH85zf4nIdUmpStmd+KmmnVavORwO6vX6YDhs9lo7sb9qqZo4JvZc1Mn+R1TwUIeUfcya9Wps+1dTtW5Kh0BTyCPv33PwG5CLhmanrcxL0fRa3XWYFHVbnu9kbCxKzmb/C+IZpCJtbt+p+y3Llk0vaCFjaDT0zLLvzN06Vm2uRo8n+N+gGndovYatxx9Fy6y0UfUOJVO7h6iU7YoZKN2XtRtkUxeV/6WZyggVnRkax2Wv40a1KFviFI2/Cm6nR/fFHC7xv0clS1Qn7zfBIa79uW16Te5jFt6KopD/c2RVhuo0noFXmVp2ragqJ2YLxZptTSveQHoWv3jl/ykqWE67p/m9ZXe0gzTqal5+p9d2fmvNwn9PhTJYGm/eXFRHEthyVF005x5YmvLfx/b/ATuJ6ukwaSrl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AOEAAADhCAMAAAAJbSJIAAAA8FBMVEX///8AAACGJzPu1ISJKDSLKDX53or6+vrx14b12oj19fXw8PD5+fni4uK+vr7T09MqKiqjo6M2Njbp6enf39+vr6/Kysp+fn4YBwmUlJSioqJlZWXVvnZFRUWJiYmcnJwYGBi5pWdRUVFFFBovLy94eHhwcHAjIyPmzYB1IiwrKyvExMRdXV2EhIROTk44EBVTGB9pHigzDhPKtHEqDBARERFvICocGRAeCAuum2EdHR1EPSZYGSEmIhWkkluJekxkWThUSy9yZT+Tg1JfVTU3MR/BrGt7bkRMRCuaiVY6NCCMfE0iHxMWFA0kCg02BRO9clO5AAAgAElEQVR4nNV9B3/aytI3a4PokgFJWGCKMdUUO7GJe03cEue83//bvDOzRasGOOWc+8y9vxMskLT/nb5lNpX621QoW2bFmzcX1dGScVqOqovm3KuYVrnw19//N6lgOe3eDlO07I52dg53dkbdpX9xp9d2rP+LOK3KsCowtAZeZWrZtWIhK77MFoo125pWvEFL/KY6rFj/aXs/RCXLW1Cz+03PtNf+3Da9Zp9+v/Cs0r/Qvt+kojNDEVz2Om5U9LIlTtnINwW306P7Zk7x32jmr1KtQczrNWwdQxEsTXvY7LUOu0Imu4etXnM4B0ujw8najR6xslH7txu+GdUcVLyduquuZMumNxyx1TQaembZ7xC3jqap+j/ISXeG8NpK7Yqm1+quAedTt+WZCpPdRpAzN/5F/w0VPORUXVrDrFmvrsMUQ9W6KXlp1ZG73v+KE7Ga0JyeKf6yO63Y9u+g6g0H9Xp9MESl3In9VasjpcBEnRz+L7gQF1vSLvM/bK8favKy2vQct1yIuIFsqVB2Ha9ZXYbu6HsCZLmNPfdfC+sUxHHp8OYXOyHZ7IE7XC9oBdts90Ly2uFKWXJAlavTv4pgNU2BYy0hnmaglaOhs97X62Q7Qasrpd4Eme//VxgtcH5VLkTFzqXWukWl/EsPLFcW2lMuBSNdkIzFf6GPRbAvI97R5YHWsKa52pWtFtui2dSeNeA9NQXuNv9tB5kFK9B16KOliefMTL6lVCtbrtNr0D1WLRq5STJnmrBy5jkgIu3kO/4CTcEAevRGDV+/EtvP3qAyb7aqO8JmUrc40D/V3qDhWLVCTMOLlX4IY9YDi/bvqSMK6Ixix7IvU4muC0R40PZQ5gpZaChnfAnxtmcY9cxi77KGvtyTrNZm/56oAgMuycAU/VZ44XdbijWzJf4XsAzxX1bhV3cEtE4CQni65/cePd29FBLwlwn7cp7ljZNWrxGRtAJry4+X1KpDkDf81+SsLsFtdfo0aya+KttQFrpDf4Pyz/46G03QIGqkq9yXE5PugYWX/nBG1hMuVLUfFJHv9MnprXhb1pEvGZHUWCAKK4zZH6AsyOWcWqgUsKJ/Xxf/FrBNgTvBIO1of1rS5pRSEaZMA1caSh3p8hxk9i8aVRv4Rn2puratx5vFNhNRZI2+02+Frulqv8UHoChUBtG3VFhbx1hqK2HBP13ou18LKDYgaFYPRa4gHVZTT8aLc7SX/LPLRgKCJGym9usKSqlrl7sBEfB/G8BYk+8jgS/0/prBGQiFN6X/08P+8pAtXHvIeMtMhlzsauKEkLSur0u+xPk40oCZ3nuu9I+khA3Vk3+UCgsuoVkZonnalwCN92uTt9hhZGm1dqBYarE48GGULZQ9FhOfU+dYTnCwRrqOAfYaSOrij2fH5UvWx3fWhAmtak2zSIr0bu0wsp7M57IZ+Au/bOG/LMb416XKpabaHbZIzUgJa312+YeVEXqN/JY0MR31jeO0IELuB9Vs0BXWRvW0Mp5E2UvxvHp0gJTukze1NF2W/pcLS6DDfp8cYRmF+vQ1BnbYssyR1/2Ls37WJGlW7hzb3Qig0KVcp7nWFzU//wSyhTbSi7w/am86/GmlhaYLksrcI3Z1hqVwqKba6TPfPxcCmGwfRTFkTTEWWGb9P5pVbXhS2IAFct7RJek3qc1NXlnPDnziIX8l4AAPR26W45CKlmV6jF3xBb0VitrQrSjQnTCnhZag2KSmIZf761Tnns3iDz/0JZR/mnHzqWtddjlUrV3QpwI1rUchdKHKw02nVspCbBT0F9gTTCnnDpOX1TsPeTNEi+qpP0BDbuaFF+ypdzVGnJsClqfZn6I0rAilu+PAzaPm3Gs4JrXdtsxGuymHrYJvc3Rpnip5GSoo2Z7vGe0/4hiH3FMLQ6bEArxHNyCwBa3zy+J3NVDc5opps7Lr1EOB9EJnYf9Qfir5NivV9s15+Q9ArAcAKkRlNgQRax9qv9QUyBIIW3P3g9NlJd3+uloPDllLeSMnAPE3BbXNAYqIwleZbjXy06IvcnDXaP5L7yvo3djrquu60SIbw4Q0l3/T3HS4Ds75E30b48T1nHRk2RmbNX5x+C/b9T255WMtdIMaa/MGzfnH33AaDrdZgoN6zBJI9gQhE7u1spkyfyNm9PzAoOpDajHQz0vtZzWfi9ZvuH6XyyXXwa4eCYPnbU1ty2kPBo6vaXzYJi4fKlhmZT6c9VrVar9abfVmND0a2xEQJnBzXfez+TkzG8ExglStq3Rx+ssBXJl3Dgc4CoTIMoFSdlterUa603ba8ZNRSK12dPB/SP1aHDClyQ7wqiMQWhJMcaQgOoHEbHMqXJIOczDdUA4QmGISOmdFJlHKlZkaS9o9Pz06ODi+vr4+Pjg4Oj3flV9czkKTABb0yEjzihYGQwqh6tBiV/Wvxy5/RTEWZLatiA7yx+vTTJQHpUo7Qddm1WU3HB1/mky2MkBpTvhxazL5dHwkftGvByxT2ez46WEBMkkfIXyQhqXm929ThE4fogHrp0hS4wAigE67Y1oWTd5Hv7ZEFnJ6/GULgW3FEULd+nJ8yn9ajze/2R16fEeOZNX9uEpARAnof9zzO9TuEg+2V06UtSJaUKoQh3cPPgGIeHA6zPTWpwOS2WolJj7ocS/sicE7kKnOUMYE3GksSwT2gwbV5vaJp0ur5wumWpiFVOPsOwDmxaFLf5pELqeBlQeckQFxcNrWQhgcQNiFf7KjwPgWd/0ooe4HrQ08CKWdt3VN51gB72/TMNLnT5lYeERsK+ardCb96TPe2tQEpuCPsqJPTiFHg46BB3AooR1S141pSEPw/PbEoEhMFM6Wvh3jMzUHk1WymTk6T5LXCTGyqTHDk1EqR+hFurutmNDjEyObkUmpHlfk5EH3BY54uj3fzhQoBT/eyiTDIzFlR0m/yGwdE0/8PnOEVBJC07cnTak6PWltCh8Y8K+REmbJpR4msz5L9mSmlLDC8Sn2TRJgTBi7jvJYaGeaY/QDI4vLEI0oC7+E5Eq1y1JKjBLqxtr8WJqRdg/WmtHsbDlTem8h3oOAin1OgAg/jKBPH38SjE1voaxWQ74DEXY1v26peRFbqeI8caYuRA7rpmQss8bK+AzGxOLzJCB96YPzeHUE1/A5IqcT9kX+OjNBmxNMv9rB7rY1/eHmAiW0u5nLKFKYUFA9swnhrNfup3CrJ+yzDlF9Zl+ffDjq21Pmu5HMp105i6f1oO+1ePdLy8KlrUDOcpPpxSb1Hg1j9ze0v52IgEpxPPZRT5TysbfnKBPTB2xX7w0UVS3xG+iDkTwZqOwIM5+l8BAltM2S51sVTdllVnJeSEVnsDKfzWJvRBiIzfyHaXzZYp/SgrW3xncW+fE19JL2kMwnbLXq4qamY8SzajFVkL7RlhqVvVwTnmBzl2hHaURCdSF22dxN4ic+/nOcEwfBe2K7qtGZfzhc8BbPxm3EnKY//bwJyG5667Omem5Tvr9AyViQV5ypRbSny3Vy16a+IsetMk4+iLEcxIJElTgOtlbxbffHnWQcenouhuljtpcb+yoq3cT1zxN2GnhQ+phFfVztUg9D5ILWqkQ9WzdsUySf4gYdBf+TdDsiA52ohKavpbSxr9vsn7TWXvwis/uU395+kmKaEUFc+vg998KCMStJanAUxgqaeE94SC6nLvny1camSfpMvl4bT5+zpspkm2axNFPfQeS6G4mkJ+yaQ2QXht9oVDT4Iz1hP/Lb+W/SJWb+4UFc5v9d5fcCmoj3THa14cL6lEcVWvDtSL2jsaRRSovz4smieVuS6r52ubQcplxt8ZqS3yFkgLE2FBUKFO4kf6JEGHj4CCY0cwBCup1/lDoHf/Mgjj3mjaewAUpvnfpewWUUv+z4cWtppIbE+sJyZLtslV1cIP+LkuM+TbGrsmp9iZSDJtqYKGXgJ7ztwCx2KtgCerh/x4DBryCkgFAoKAovfpywi1z+JRrsoL2RXCE32NIGLJq+rLmyZc6qfH9KfB5K76IRTtDjlDStqpPg4fmxMTQiPEgTV7Z9tqR32cmYXR+xk1wYIaPu2N7O3fqGyX/akQ+xEjSiDd1ezGQQMFrhMfpoufjARSiGLbGmy8PhmjJW0BNHsWFZht0AMzLX7BnE8UGyBQLufO47Y6/G9jbq4ReF8AeqH7s3tnP7YbNMvzjSwxetYWR1TEfoKU+FysgnXcNCLKymhKeImFxH9p4pb68nAQTm3RjQaHaV3/ZNCmjlg5G/Z8RC3ZYesJM7BhENXM89xyEkiNLcVH0DWELrp0WvbekxqolMrKL8cXMcHTCZCQWuCSXsxIXPEsu9cccOkIXbxqtACMJ2mwPhfEEW5vaU6wOR3ttjx8jCBB7Cbz4rp1H0Y2scYtFVriTtrMuisypELqVflFE2ot/WgreZaEXjCbhya+wzdg8s3DaYYFYakADC5Rg5CCbFj+G+53M3+CVcfovRQ6LTqOtHi7+MLhDDjKOVMAi+wIdwFsZ93dElAjzsbmxTkM7ZGLwEG+eIWdzFAWNBAfOv+3nOwqv7Xe7or8E9Qpj6lbrjIRKuStoNp6qW7hhFsCWZaMaPTFgMF4L2AiGD3W5dtubiOYfM9IRUZBlj0SEzwawJe8gDhltsc/5O9AQyFhD/QBlFJCcvnF2QNO3ljO9PQnbjsn/xUDmfwanItHDHFdmwI5m4jPWJTQRGhvRSPKokV8j2yrLXhCWbsSRxIuN4m889vxKzxuz+iTMReAoXuIxegDY+ck8zYVdgcG9QRrfBDr0kMRFkIODBWiywlIWbluylMKdOXGBTIPMy0LQwq22AILnuyZ7pBBK/cFt2ybNRm41vbHyFjU5/AcZucwLYZ9sGqF6GhPQtvz0mfoMlvdtPYuJW5lgPUTFIowno2rSD+zMFE0kTB2R0ohMZHnoIHs5kVTf1Z3LeCLkoLTUw83MSBxELmsUxMeWWvYHLh0ajkEqE4EBO8mNGjjJ9TqwlBzJm75BV/ZMoG599vaPgptMY8IUZl9WWcG9ZGdi0YxYkjRAERaSehDxD3S5NSTXBzNpypKvLEg0C5er7OcWsB4CC4giMHYurIKM/jPztwwUK+oQHAKSc92wPAvUVj+bD3ik1m8JGvbYzreGW1NqypniLrC6HFvCm0FWghl76UWfNj+ld3WxRupiohOTfxpJZV2BU91+/7ZKhMBRs0LzczcUe8BaEVLIWgIP6vv9YoeCfpIMHURt608BOd+HASQhxsjg8OI62wxTMFwHSTHOmuGxbRTkWC+c4AQJLKrCA1z/JGVcXb4yCAInkGxhPcO2A9DidOSU/yO3ofT63f7OdqIhkj1fmDUgUkRGUUGRdE7MCilm1gPspLv0bqis8oTQd1OYTkEZo+PYFxagv4uo+fp+7eTHAU6bT7EZK9BXYJ+Pp1oiPagTtJkUruAxJ9j93GOHQmhZXEItF2DkI+syKio8qK2UU1fCCNzr/8zv4gdcXAxACDx8FwpuzPMYuY+iA4wwENJzhcOU5l99nY2OVgKCcxi0TIASCBX2haPXQ2GkVWUd2hj+hyHYC8qDWJBUSw1HRiGPy7NDmHxilXYAmvgHCLwIKWNf9HAjoSz5Pg1HiMl6BDxDZ5CjvSiIMUBPmszvii4qwNVZoZQOlylXfziDYlq6r0hcNYkbkAwiveQC2jSjgPz/yEG2TpaGrxk9IOMCzj9FVTtIZ9s674xGuQLCaA84m6+EWpWBxo9QFpyUDVxJEBLcTENMGGhIazRG85s5eW1kh1LO82syQO/xm8HCNHAC4uvdd8nuYNYFTv8jBf8BqghcBN3lOlga09S0P4C7y+a8rdYCMTWQmdMo3f4imUyZso0vU84cFXvKEGcJ7mNydKyaeTRGMN1f5K94GxtMHFMR9EEkQVJA7EN47PngBkH9CFAqeD7qKIjzqDnAgFPWcrXu+CtZc3lRLLfsXPDOFT7f11KpIQtr3s4qmw3cwk0yjfFe5s7AjY6NxvQymBkzmCbAJzcsNxS4TiNSAbu6RTeAu9ih0h8tXmBe+P+YB5TgH361Swy0+6GGLtmRTZX9n9czcEUZI2ssdbVyRLCkJqegfvrVQbuQYmDOhxutZuMWNSv7uZ84gQX3hlin9D8gg6CWwDBU1950H3ulzDnc/vwffE+51L1CNPKyqpUhVXJxSGSk5o17QrekMA4COL6SSakoCxHrR9SwkLM854/UeHB45AN5mMPQ3aEdOjBcwLio6A8P0DRw9xGsPECjkzlZE9BoTa4IvAp6IM4tCQ01hTV3fh5eWKJwt35Jq8iuWq/Lr9fUsJCzfcwb7atxTmihtI+T4mPmPx5Rb+U51lz0bbwyw4whA4riBTnLQhqzmsm6lBsIvLNr+dYyhaR0KV1YMAigsjxlpLHRUMF5aZ0gFxHPAwm7HyMJXpVc45A1WZ/sruIRt/0Fw+bvx9d14+GbAt4lptUZoTktSHB2+hYZrZlOsXqQ1Mlkt2wMj2hC8jQ8YZoKFlVVaklYEkQrbZrd3N3nQxNOMunyO6d/456MB2W/g8u3b+5jtG6iEGf8xiW+ayHZOZXR9ObNdWoQ6le0kfWuoFGrB9ZIlLbppi2C8uiot/Lyr6JyxM/jf8gayXP8qLnt6xy9Cl3fx1z/Zzc1Pxs79q6teJcKVrDAbOFK6KBX7bMjbT8lVXfcXNOeGAY0wRvVQYLSwhTCv8MY0kPInKVleMTrl4jcY8na1sJyN6a+nwnilSnOhKdHynlBPzqtiwvxUHaOQRMocs+XJXphAte73L5Jp/56xi8hdJ8uVNjUtbY1FTqwYt0SVjKNUxAqaVlJDUUKAdWJX2K+zM+cQPedChAOj43z4qv81xG4vka/BlyQsmxKdeSAjk4TpUEcoYkco7BAVlkI23hk4nLOYT8MxvMWCCyjSn4LrKVBOn0W2pxFTGXEMGQ9glMKEviQoo+kvAfWAoEIwp82abswqIQpePDSyXCqryGvyhvx7Gcp05yZprigzUg9lvmDndQbSaNPPCELw5v4YVJggg1KDOtotPylk1dkYTjh2lZiy2LRfeMQCN0kFDOJwF4AcKNb1fWfoNEQI0Q8JKSBU9g56FXt5l8LrEIp7pgahwlBARh+jN9AgMpgTJSJgPIMIoS9Fou66wbqEfNsRDVbgXG+fFNXCOI8MbFv0i1MZ6ii5aS6HLSm68GN/9vMoTdJzYoQJ0oX7iH5yfbvHgdMw7ZE2pI/U3CSOlAYRojWNd2xiKx9FYmWMCawUXwnPDQ2Xxg4BrTkDuZSbA6+EI7Y0runh/UyugvdtPL3tx9Fbwq9JVpTDwH6LZBzS6Rf0ebRC2RE5oYTDV2u2+UdlaPzZgaLZrirgs9BSEJqbFahxcIGHOwlt/hjhg7DPxHAJXgrNNadPRVRdJNtRqk2ddq+POS03LdLUmMSeHiJDsVzGjYBA6M2942U4rcicsqFYP4KLQoQMT3bZbdC5QWiaiOWAvYb9565MRRhfxoJyMVSLASTCY7GDJrvsDZrRfQMFAdYm20K7GEUUEENlJnsltNguvcumDl5FGR22hKpAg4JecbyEaDMDfj2kbhALZCCCXY5DnlBMxl2z1pAWp4CMOlO2G3r3Fylxs3CncVMjIzRM7YvkJPC7+HUoNa6GTjRxQju9QLuHS/wkQsoDQ94igxId8orgCUHyMiFvkbsRooAIcUEe2uceOoXoy3l4otbAXLaGDdMuC8NPWTDhKgCPWiJmS9pcTdSmqSKdJpiJQtCLOwlqqZaWB+7lw1xBoQs5BRLrEMch0WdyDRg0q4Y7GsRbQklNRhpAyO1a9c7UlJGmSDfIrhTRzZehfwbCc8avPhWDd4uIsn+iTqJHWSjrAiGw6+XEpz0h3cAs3fNh7i+kbU/79Yt8CyDcEc3yiBWfImaOa5zZpX+KgndZgcIRzRrAf0zlLGLnvl0ZAYYNDTgLfEeWlzspqTakI3YFux+s7eP22Kfte24pIxmJcAvYfyVeyARteyvsLnAsg7ePEqTiTCCTYzM0mUQ+wgQ/VxE5o/KhlqkCIVskIKVoL55zsTapZ3w5gncvz84g5/t5tmQ/f57xL2hdUJCoxyb4w59wB/7wDO6Q/TjhozEu91UeO49KENmUbE1yrFIuT2fSt1EEQ8AqcPNUrK8UzoKWN14S0wttaX6tiCZMZEBoc5xq6dMxqBZk8RCsvGGEIxBeRxBeC4SGccLeIPRhkPy/+JIi2mqve71YwauISyst4p7jMIAH4CyRUHE7W+KrEEdyFIqP5pvhV4Ai6Nuc5ypGBSz3eT5K/5XGTJm4+v3k5II9gLI9sIuTk+9CbxnN0XzFgcbHPMSwMjyDWFRfyn4YNgMTNS5Y4JsixEZX4RBobc0Qu2YOdtXmxnWHBzOyapHHRxJFYaBKMLFIox92Ai1QTaO1T4TwBzsB67grED6hqfxm5IxvaGyfxA278McJrsdEhOBCPvkdpfegg7FFQE125aBSUwgk+Q0BAne8EVob/rNAvmIsLuawq5A1NdqqUnVR8shXhHRmC5fS63twNCkC8/hkQOK7l4MkAVu/K5Y+v+OM4rc8nyLdfheLTXapF+5w3PEFV1+qsGISTIuGuBlA2ysGZmCuNI6vx3Tr2uZ+zAZ7aB8WgKio/iYBbmU5JKbPzKi4Se2lC2yHaLJ/Mj7CMwPBYX6/l3/mXYOWYQwoJMKxsFzQ0Oc8gsshTONM23TxTzAEwQbx/X7861PRxVNoeeymPsYdfTU1wnD0UElwWc79wgXNfcyEHmS+0AYzvohBUU23tGg8+OThC07jc+wY2SHChzyuViSElDkAjv38WCHUtB37JJC+29ygfP6SEXaAx95mfLSJsnuIAeootYRMkfJfGZWLn4ixR9MUXcLjRconFp1i+HGalhJCNDKojPkLkSEIhK8GruXjCKmhn9lFHlUQvvsaQIiaFoojix0a6z2iGw+E0NnxmSLaTkK2TKHVlJYnhRpVmbp2rVgTHbjggspdLiZMMSXF3YCzJIRvHCGOUxzJHGgPl7MBwiv6JPKuI5qrecTZw7cgQmRiJAgpOjOeSomAA7h0GP6NQojeYcQo+iaEA9laSaPqotcSrKxyRxU7Kg5hTSB1ZASMEOJU2oGPcMxw5vCJuCkQHgDr8hwhQtUjbEgC4zZN8lQc3K6Qzvihz4FAuKMhrIcRcrIEQjDu0Ktx+zVmmiEFOzvB0PsCEd4zNDnHGeH4njWEz8JNZo5J/e75DDBNrvn7oiexhTGzS5QY8CYCYa0yH0brRtQTEU7DCO0AQrbTDpcrgej+OoPY0luTTwe0MRsRPufAaKJjZAfYagq9FUIKvAEJbhoFN4gzbM8cIWOnB58muGkWMo/rSM2LkovlzAMIR6pgtFvx97ivQmiVbcs1nUqn3R7MZLSqEJIhbZu+dpuU508+XR+dql45AYT7OTCahJCx84Mv6XPIgbd/3gDCm5/bkP+ep78cnOOXAuE+IDxRTzg9ugacGFf4Lq48bYv4TEeoakbUyIe3VyAUehi0X1mF8JgQjjw179pq1tvtNrqpc5/jvbkJb3rmM/iI8BtryvLHLyd7ZzdG3rg524M0ST4E0Bm4IBXuAOdZrZlzrWovPnkOb6k3/dd6I0Io9XAupKwovvfXjCiEQVsaJlH3hmwp18Oi2W7plZ85LavNjsmLA7egrYjQQIQPwISyVqb96elJfcYC7CagA4QGIdzn9jFbMzvRSuaYxrfNotRDaUt7Yvkd9WO1KhMIzZaG/GECcX84USlW2XI67fqwOZs1B+2OEzgvpgfy9owIX5mRe+ViVpt6i0BrF960xoXsNWcsXxHhM8i2thKrQO8Y4CuGdXqHeDUZNuUPR9ydyfFDR8is5g9DMY0moPofPKZJb1QnpQl2H9fNGFfvxvaTdkfBmjqVRsWZWvp+3qdt4/3KyIFtAh+zwQZJl0Y6VEzDF73SZgte7LYiGqFimlBcysn2WqPuaFFRLeFxaSZ5WRlRkXplwL4aaPuNK7Ar76tLTkBI8g625wqnuE+Mr2AMCmbyhmx6fIVGjFRcWscX2CjSfDq0xceEtbg0nFsAFfwKz3JImecWEGOh1FtuNFCyrVRx0KGXtiEFPkEePn03xssVO8jNgQmdvxzjQvYcInxBU9jGKQk7DmfbGxIkjANVbgHi2eNqTl1ZFMZXyy3C+aG/ApdI8Iznh2DAaEYEDVavUW442WnHgyAV8ky3noL2EvIGZOt77BYQvhpjrvmdWSj2KFiVlOOkHEzGx8YrILxle8YjDsoPaRSwnirW23MToOKQilmp1Kfwe17GhMIrlR/KRI94V+tzS6Hnh+EcH5fyc+u4s4MGyJI9NVHja6n5PFWC7mxVoDcsE9xNz0nVQMm5VFfYvUD4IBDaLUBoLtvtrOsAeVZzYZm2NyykOMIHgfAeWp3tLNxUe2HSuGDLgQygUwXdy6asKaOQWG51k56yxk/KQHUsDOVMvZ7j0zgNjVcIpaPPQxOtY8muC68jUtwJlwWXpfCkDWgGruiDt8+HDRBf85BGLR3I5HHVTP4G/8WOq1ugAtYyVR96NYelzLJ7CD1S6IP7yyLCbze4GBP+BWNhO157arGaM6KOTS3tAisXWcEqphys8merlqhxmkqzx/eEFOftDr9K4zRtPk4THmujStu+HZ3yBxV4z0FKTvXKmIVdhlNZzMNiJJ1eykQxbFaoWbh+HREiLy8BvzfsU1nrIfUq9jur4OhBcbAAhwW84wjJeVZsC1rFUu0evT21dObQ0u6wie2YjqD/dvnuzaSFpr6mibG28HipG6pHM+NxEB/9AxtNxqRJQT8usmV2v4MHecAznEqJSq9Mcak6Inx/BIvTLzkdQJRNtWeLYVYmoMyt1aBTaj1QoxPj8R0R4kroaXFmprrYDTTU2+mnli728aGbKpUGWWsICkV+S46XZuNx6uOl4TFvJ7StyxFGmD/4mpuaCmk5SmECCy4AABLBSURBVCyzy9A1IAztIVwVe2uetvOQ7eXPXgyIUkqmC5dKqZ7ZmKXkTA8oWKoyHLaLGAEZL2d5yCjz4Dy5sKUq0FVVBwwj6ECxcgn93Em5ntl20NBcp/Ux73gPqo95h+ctKqFtXSaVxZfzFmKgtsQfXklZTS9lz2uBIuNlnNkVCEWUUjRNmzlZ7BI+4zfcqYiDoWa4HZoQ4myx7obMtldMmZCCD4blQb3By+GIoWc1b9GOL/ahz1sUQnNPldBWjAFPCeXc025gH24s1dB44KLfny+GH6WUClZq2iyB48Ctxn5UAxGQ8fIzhwjHSeVX/DcWWmLARIpcky0a+vlnWflUpuaewvOH0yAPy2JNgK32Z7NlcqGbkuXMZzsK4Z3xxlprYpoWezPuFMLD2dxZcbycuRQWT80fclfhH70XM38YngMuBEJPW8WrYg6Yz/e2reDYQaFmm526n0EAwq/57eUPA6fqLz0rZmQAKGt5mKS8GT+WuDoYEQpq1TumXQsKS9EiP0blDdQccJH5NBo41jxuDjg8j9/0KyTSERNizFTO4/OqI7jpq+5VKhVvPpy1Dv1MZ/f0ADLzPUII8ekdv9qdVdzAYSTZgluZiVPL7iAexSkAXIVxfXCqivGx5WFrNpzTW+ozvtxZVFBR8/gmOwxmWXPJGG0eP7wWw+YsKloOz6hFm/y1GJnJ8TmL0u7R8fUXLK0HThMQ3oFPfIM47HpyLNo86g3bDQhpGu1hT2z82z2eXEOM9wa+8A4R7mKNusmX6+Oj3Zg3nB+rEj8ynKxDqG47db/IoSmAM20thr+eRkwCtwOPlc5RX0+D4/rXB0efT09PPx8dHRzTiAPVDKSvz9mz8RMR3kKU8imTzkyuj6J9cn50PYHvriECQm9/99N4FsvZeN1BHBk5PjgSbzm41sb0/fU0HSlvljMkJdG2sKn1NJE1UX5Zf6ZPvwTXRGErRA3E8HpXEKF94+aFEIqpFugSwP1w/8Rubm7Y0/0DYsmICY0HQvjyDs4zMCqpPz4TeIW/JipABXchJC64Jiqyrk07vkKvRxVe15ZI6c/g4p4eAeGF8V0xHhK6r+AexwZe/qqWj+CqcLycf3yCf5KXzQZpN6F68FQAx7b769oiaxNJkAezXrMTMPThtYmJhOPYxtWjgSub/ckkuHoHzMLh7gswQHI6kKaqcEfX45Vxm1zILdiFX5J26blc0cJrE8PrSwNUNBv1ueyYTdaxE5Y344EjvFGDxbTs4oLt4cYKtWyGpmxuOMJXMDibIfTXlyZQeH1peI1wgDq++tYjC04SuvgA5PEb32/x7g+HH4DR3Kd6LvtgYg/8ge333DPmFw/G1027UK0RTlggE14jzNd5oyJG9s4SF+WS95XrvHWEOJN//w0QnoyXaiICEH5TCL9payvYcnwCCKFLXjbYr7Klr/Me6qNGlj88PuJqqNZ5r12r3+HB98q1+noL0MU9PhBCf2k44L4Cf4AIn40rH0saIiBECGL9uHpnnnp+eK0+pxpr+eONobX66/ZbyIVGK/dbBBB+4wj39nzBhqs3kC4iwhNQT4WFV/4AhC/A2Y0Qavst1OGZHKIYt4/ut1i5ZwapLmfAN9szgyUwXl7DCEG2AOFzHvhoaPIuEb6+GK8baQHaGR6xUszVcrQhz6mQSRbaM5NN3vfEyfVtzQZ9TC4uHuEeIdxLQPh9Mz2XdqYmvbYsmDfjLNT2PfmHvyXsXZPUEPMdtcTKHAGE6OLurhDhib+EA52YsUeTE4jQX5Fwzk4Q4dWdEVNNMebpau+ad6kWJvZx3r3kjwuG965F9x8GiE7D5R832H+4hYpyY9x9R4T7/tJX2go8JoTjnLbdAGKdfUT4/U5znqtINZIqJqnB657b8RsZ2X8Y2UPqU8mpagH4BntICeFZ7usTKN34QvPhuFZBIBxrJgvig4sxqObTj9zZBgj9PaQpcQRqQy0RFgNMxNQUTsZoOhfeByzJVkH47CNMBCxvaDjHt0GEewLhXhDhLSK8edOc58pnR+TMEtK6Yh8wHuYW3MvtWT77UMynouPW7uWmfgaEt4RQ39YLCE8EwhN93QxEQITwdrxyX5Xoj7i93CkcjI3Zy637Pr4fX7OmTtdU7KOVQ40N9+NTM4BbhHD7Tl8Xytgz5BVYhOBZkwRAeLdNCPc2iAoT9uOTAnFFUpY0uB8/UlMhJc9FX4ZWB62rqSARXrwDwnwgDttl+9sQdV+w7X0tEcMYLw8I3y82QLiipoIcQUuoqRCti+H57AtSY310igj3zyBEC8Rh6V12IRBeaGvvKcaDQO5sfz1C9KkxZciIemKNQlJdDL5in0TYkhfC7FPsXpcJ43K8ZxyUwEEMfTWhj1Bb6fgJYjwc9ng+CS8EjlJCbZNSodAQ6mlJYxKJXiL1aXqtVDytqU+zxV3c89IAkHoclvmHveWWgHCZe/OXMvIYb/kM/98P7xuJPFfVpykFZQvXxAroQ+EQIvVpRI2hkW9rzCSEa2oMbXEHcMIMEFQ9SgHcd/mzW+P2LH+nYaEI6GzfYCfrUny/xhAOsQWoVtd3sGMSGK0xFKkTVdAXkHLttoWrXVknivf1GyJ8N5Z6BesjMCk3gPAm/6JhgVhnabzvg7F5Wycbqk6UHV0cUOa2XtaJqsXkutFaXz41uAGT5mplra8t7uL2WH7/JrDWMINJ/tOb8faEKb5WBRvi1RtAuLemJoZW66uaVHx9Za2vaL021T2qDKFccLSyXht3cYDw4im4mvIYTMr3r8bX74EUnxA+XQDCu9XFd/x6bY3EHGFlvTbQ0XDNPWSXRcuPSxLYBjX3uIvbY7nbqzDCB+Pqh/HjynjQUxREeHWRY3srBzG0mnsia5ppMziCt1rNvbj1TxbrpoTD8EstQ1c1LH6MWq3lB3U4FR5bwpu3BlzcHtu+fQ2sF4Wrr8brnXEH/w0kYYxtv95us71Vgxi0h1Mgqg7leZ2HvWHbce2CI9THka4ioZZwL1z7sthlcuOaLc+WEyHPytqX6OLGgPBhHCgkjxUwHgDhg/E9gGWXjR8A4fjbKrnwa1+WB1pFR0FSi4Q/T6h9KeqXzjQcTdkVvT6fORtUpJyuqF+KCK/GkF7c7+n7BnHfXp4Q5m90LDiRc/82xgKLyQgj9Uun+pST8B0VycKk+qX8C70GbSGwlpGNsHvkvck1aNHF3SDCxxOt6DytbMx9ezFevuWWOpbMLjt5RIQ3iSm+VoNWUZktTG/AJ524VdFq0Cb58mgdYb6tz+L9FbK/yXWEUWlyy/Hby7MWu9AwxvY9ILzfDswPQKzz/ALJoZ74h553FHfKYYWLbc2U3N2gjjBErdNQLejeLFXiaVR0tnoY3WItCBDuLy8e778G4jAs6vL4aDw+bgcyMJyyuX+8WO4n5WV6LWidBKccud6bCUM6TS7Mp9fzbsrb5iPdwgQoqZ63tqvwKIhwTAjHQYRH6texCPV63gESzKvVVGt4T+ysOgEiWpOdT7T14tdIJNRkRym9QnoKxtKQVL3cG48ve4GoD3j4RL9OkNLPSTuUwW5of2g12ZOPN0Izcxmuq99jK06bia+rT7OeYluvfh0Q3t0b93cnkcu4cTgYB8hH6XX1w+SCaSjK6ETV1b9cXR8zejZCTey2jCc8GyECEaM2qnwc3OWDwxg/AOGP5wBCjGmoIm9M1BY8GyFCC2ZKL7np2Qhx51t4iWkUUsz5FmTcb/PbufFDcFJ1l+2/fTO+ve0HAgEwsQ/jHNU5CbufmPMtAuQqPmx+vgXW1k2FzihZvQgq5owS2gD2mDt5D0WvkOTfPhgPtxeBAjsYcb6f5B7Fli39m7gzSgKk2qidUbJy032KlixEzplZTXHnzOC23+/hwz3Sp+zsjN3gf4IrElAUv0cmDILnzCQg9ItTM3HOTHft+UYxZwWtoVLMWUFY0Qx4Emhz2t9UEzpPhjb9TUJPCJ4VFN+5db+TNz4rCCUUA5qZbk/XUcx5T2AEI5aRsTsqf3UXGSNIX5+Gbz/YWIiEHd34vCdMhf/ImV2RmnITURQrP4769tCPo2d2rSL9zK6NTlzVz13b+Ly9mHPXInxCx4cVI5LL5wt8MeeurWyvbOmG564Fz87b+OjLmLPzQghx4eZzfjv/vFw9QhB7dl4ylZW0bXx2HlpSV2xZ2FgVU2KQ5HhF6o/lkN5oQWbyTKg4/zBpZDuGSAl3+PmHm5wrR7TZGZYR4mdYXieeYUkh2Fn8AUqcomdYriW+l6/2sTMsNzyHNIbWnkN6QKKc0AEx55CupV88hxQlFOVko7Nkg7TmLNnMtTzPKwwvk4meJbueOBPQLTbijntfQWWePnER2MCJarT6PODYwqRJ5wGvpalSpI+eByzPdM52PxDbKCr88pnOHzw/nMcy3V8603n9udyr6c+dy72CtHO5qx8/l3vN2eob0G+crb4ZBc5W/4DJV1QYUSLCY5vuxp5Gp3JlpvZE756fHh0cHF9fXx8fHBydnqul6pezygc1iFOxq2IZj40+KN+ifVy2eUmew1+CCGQ7bX8fRphabeeDOq6oyEfI0OQ7vyRjSC43qDz56v7iQ4gKllmZD2e9VrXar1ZbvdlwXjGtX+p3QTXOwQ5v5i/IOCeH3+v9si7+NRI6iGpk/YIZ9anDPYXYgfGrAvXnibsJCrfszdPIWGpzYyy4+DHXvzkVPiivU5+D5Y+FlTE05xDF3NpHxMEu18qWs4mGuB8UM7EdBFlX/kAemUQDDrHhy8VmxKfUV1QoqIkCKbXhqiHRGBI6g1a0vPkwxAoacAXkfvEjntVdMhUsuoPqTtOR09Jl08OIFw11mQaEkqdSoiRKn6AftP8IQBJUlDUR3fQ3d88QnYp4f4j1papsyfeF7whviH+49crOR+x0ue9HMtYfEFFObW5jyl2/9zYh3ObIUzaPf+jzgSJhCJXdMj9gw4QKdrGb3d82Mj51uI3JCgHZUDIsaZqySxU68BCkV9ctUHFz/RZLZakEnfObbiJIjpggEBlDfyPP2JFqWBNMqnAk8/CYZnVDRbSFhJJd8n7L0UfJFZN4ct/eJr03kytzkEm4InnAG9UKzywM2JqdWpzkGhMC1tyoVM5HqDxifTQHos4Gq65nI1NTmziysSiVBatIkWaeL6cm26C5tliSPaJWVPm/f5QKC96MrNzksG6Ox/a9YRFzqG6XYTETfyPIQqYrtQ2eJqIqNuAHy7De74TtSTQQw5jCM7L+6n53mB/z8zkCVc5W0Ej6x7V+1pXJNNnxxh9yg7Ftpq4ryLK2zVWS4u9DwT6hW1QeXZwGzsZGsUguM5CqyW0jM3p77w/bGJ3KO0Jh1EbhdmLDsEi03NqAn6hgnLYDAh/R1z4nBrAltbeccLmyIOvfoexQhBFFtRsnKfAsK4tb5u0v7QRxzPxFkPYK61yRL2qSAMzXlF37fTLlrJerTgt2YqcxOwpPR4jrNIjD0fasjvjZPpGHZJWwjEh2cBbvA0P3v0ZF6Ps2tUX6J3bZCLfNWdIeQH/7P90ZQai4QVt0u+GZo2xDjWPRfVmQ19mvjhd9hKBpl9SjRX8NpBd8ccl26tDdA4LoCqworZr5bSqZLUJfdeuOHdTpoqeePqSnu5d/0cQECeu5zajxZb+y2zBiKormgCOacZszDFsawdDSaGhGOGP5vcdnatCgNv+GE4ynKTDICx6SCJaxkiRBIF1dPNRFc9ONVZFfseKX8phRz2WBod2/NYgSS/RGcQCWVvR9lmAGimZ7MPDjNMsbrajMY+oP5Pc4l7JH/0VCfzHivVoe+E1izajEhYih1iW4v6LZ1J414I5vOpK+4l8mC+ylOH2o2NFOmmeL1cP0TlLtx3JFrwA6EtuuXBDvxS8P+f4mTUFdWkIwddmC5g0/OFxvO0O9k1hPPhYcSfVfVcAQTaEBSzHCVOzoh/ZgKz3TXm/9CrbZ7gVvrAr2lRywaK3/Eh8SnaorSxvY/um1gpbVpue45UIkfs2WCmXX8aLVdPue4H4NA9LeH85zf4nIdUmpStmd+KmmnVavORwO6vX6YDhs9lo7sb9qqZo4JvZc1Mn+R1TwUIeUfcya9Wps+1dTtW5Kh0BTyCPv33PwG5CLhmanrcxL0fRa3XWYFHVbnu9kbCxKzmb/C+IZpCJtbt+p+y3Llk0vaCFjaDT0zLLvzN06Vm2uRo8n+N+gGndovYatxx9Fy6y0UfUOJVO7h6iU7YoZKN2XtRtkUxeV/6WZyggVnRkax2Wv40a1KFviFI2/Cm6nR/fFHC7xv0clS1Qn7zfBIa79uW16Te5jFt6KopD/c2RVhuo0noFXmVp2ragqJ2YLxZptTSveQHoWv3jl/ykqWE67p/m9ZXe0gzTqal5+p9d2fmvNwn9PhTJYGm/eXFRHEthyVF005x5YmvLfx/b/ATuJ6ukwaSrl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556994" y="200368"/>
            <a:ext cx="6483764" cy="1015663"/>
          </a:xfrm>
          <a:prstGeom prst="rect">
            <a:avLst/>
          </a:prstGeom>
          <a:noFill/>
        </p:spPr>
        <p:txBody>
          <a:bodyPr wrap="square" rtlCol="0">
            <a:spAutoFit/>
          </a:bodyPr>
          <a:lstStyle/>
          <a:p>
            <a:r>
              <a:rPr lang="en-US" sz="6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Why am I here?</a:t>
            </a:r>
            <a:endPar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0" name="TextBox 9"/>
          <p:cNvSpPr txBox="1"/>
          <p:nvPr/>
        </p:nvSpPr>
        <p:spPr>
          <a:xfrm>
            <a:off x="954158" y="1451114"/>
            <a:ext cx="7086600" cy="3477875"/>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latin typeface="Aharoni" panose="02010803020104030203" pitchFamily="2" charset="-79"/>
                <a:cs typeface="Aharoni" panose="02010803020104030203" pitchFamily="2" charset="-79"/>
              </a:rPr>
              <a:t>Surveys: Q + Pledge</a:t>
            </a:r>
          </a:p>
          <a:p>
            <a:pPr marL="285750" indent="-285750">
              <a:buFont typeface="Arial" panose="020B0604020202020204" pitchFamily="34" charset="0"/>
              <a:buChar char="•"/>
            </a:pPr>
            <a:r>
              <a:rPr lang="en-US" sz="4400" dirty="0" smtClean="0">
                <a:latin typeface="Aharoni" panose="02010803020104030203" pitchFamily="2" charset="-79"/>
                <a:cs typeface="Aharoni" panose="02010803020104030203" pitchFamily="2" charset="-79"/>
              </a:rPr>
              <a:t>Updates since last Summit</a:t>
            </a:r>
          </a:p>
          <a:p>
            <a:pPr marL="285750" indent="-285750">
              <a:buFont typeface="Arial" panose="020B0604020202020204" pitchFamily="34" charset="0"/>
              <a:buChar char="•"/>
            </a:pPr>
            <a:r>
              <a:rPr lang="en-US" sz="4400" dirty="0" smtClean="0">
                <a:latin typeface="Aharoni" panose="02010803020104030203" pitchFamily="2" charset="-79"/>
                <a:cs typeface="Aharoni" panose="02010803020104030203" pitchFamily="2" charset="-79"/>
              </a:rPr>
              <a:t>Highlights of 2014 Q</a:t>
            </a:r>
          </a:p>
          <a:p>
            <a:pPr marL="285750" indent="-285750">
              <a:buFont typeface="Arial" panose="020B0604020202020204" pitchFamily="34" charset="0"/>
              <a:buChar char="•"/>
            </a:pPr>
            <a:r>
              <a:rPr lang="en-US" sz="4400" smtClean="0">
                <a:latin typeface="Aharoni" panose="02010803020104030203" pitchFamily="2" charset="-79"/>
                <a:cs typeface="Aharoni" panose="02010803020104030203" pitchFamily="2" charset="-79"/>
              </a:rPr>
              <a:t>Preview 2015 Pledge</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6836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a:spLocks noChangeAspect="1"/>
          </p:cNvSpPr>
          <p:nvPr/>
        </p:nvSpPr>
        <p:spPr>
          <a:xfrm>
            <a:off x="3489500" y="1866842"/>
            <a:ext cx="2194560" cy="2190307"/>
          </a:xfrm>
          <a:prstGeom prst="ellipse">
            <a:avLst/>
          </a:prstGeom>
          <a:solidFill>
            <a:srgbClr val="7CA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ircular Arrow 11"/>
          <p:cNvSpPr/>
          <p:nvPr/>
        </p:nvSpPr>
        <p:spPr>
          <a:xfrm rot="232388" flipH="1" flipV="1">
            <a:off x="4156383" y="4172052"/>
            <a:ext cx="1977839" cy="1991559"/>
          </a:xfrm>
          <a:prstGeom prst="circularArrow">
            <a:avLst>
              <a:gd name="adj1" fmla="val 34064"/>
              <a:gd name="adj2" fmla="val 244018"/>
              <a:gd name="adj3" fmla="val 21100681"/>
              <a:gd name="adj4" fmla="val 15977727"/>
              <a:gd name="adj5" fmla="val 21798"/>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3" name="Rectangle 12"/>
          <p:cNvSpPr/>
          <p:nvPr/>
        </p:nvSpPr>
        <p:spPr>
          <a:xfrm rot="16200000">
            <a:off x="3705908" y="3998316"/>
            <a:ext cx="1761745"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Analysis</a:t>
            </a:r>
          </a:p>
        </p:txBody>
      </p:sp>
      <p:sp>
        <p:nvSpPr>
          <p:cNvPr id="14" name="Rectangle 13"/>
          <p:cNvSpPr/>
          <p:nvPr/>
        </p:nvSpPr>
        <p:spPr>
          <a:xfrm>
            <a:off x="5145303" y="5397348"/>
            <a:ext cx="1307592" cy="676656"/>
          </a:xfrm>
          <a:prstGeom prst="rect">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Initial drafts</a:t>
            </a:r>
          </a:p>
        </p:txBody>
      </p:sp>
      <p:sp>
        <p:nvSpPr>
          <p:cNvPr id="15" name="Rectangle 14"/>
          <p:cNvSpPr/>
          <p:nvPr/>
        </p:nvSpPr>
        <p:spPr>
          <a:xfrm>
            <a:off x="6453093"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Agency meetings</a:t>
            </a:r>
          </a:p>
        </p:txBody>
      </p:sp>
      <p:sp>
        <p:nvSpPr>
          <p:cNvPr id="16" name="Rectangle 15"/>
          <p:cNvSpPr/>
          <p:nvPr/>
        </p:nvSpPr>
        <p:spPr>
          <a:xfrm>
            <a:off x="9069573"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7" name="Rectangle 16"/>
          <p:cNvSpPr/>
          <p:nvPr/>
        </p:nvSpPr>
        <p:spPr>
          <a:xfrm>
            <a:off x="7760543" y="5397348"/>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Ongoing revisions</a:t>
            </a:r>
          </a:p>
        </p:txBody>
      </p:sp>
      <p:sp>
        <p:nvSpPr>
          <p:cNvPr id="18" name="Rounded Rectangle 17"/>
          <p:cNvSpPr/>
          <p:nvPr/>
        </p:nvSpPr>
        <p:spPr>
          <a:xfrm>
            <a:off x="4073735" y="5182722"/>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9" name="Rounded Rectangle 18"/>
          <p:cNvSpPr/>
          <p:nvPr/>
        </p:nvSpPr>
        <p:spPr>
          <a:xfrm>
            <a:off x="4937760" y="5040443"/>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20" name="Rectangle 19"/>
          <p:cNvSpPr/>
          <p:nvPr/>
        </p:nvSpPr>
        <p:spPr>
          <a:xfrm>
            <a:off x="5715000" y="3877920"/>
            <a:ext cx="2699339" cy="876300"/>
          </a:xfrm>
          <a:prstGeom prst="rect">
            <a:avLst/>
          </a:prstGeom>
          <a:solidFill>
            <a:srgbClr val="9BBB59">
              <a:lumMod val="75000"/>
            </a:srgbClr>
          </a:solidFill>
          <a:ln w="25400" cap="flat" cmpd="sng" algn="ctr">
            <a:noFill/>
            <a:prstDash val="solid"/>
          </a:ln>
          <a:effectLst>
            <a:glow rad="800100">
              <a:srgbClr val="9BBB59">
                <a:lumMod val="75000"/>
              </a:srgbClr>
            </a:glow>
          </a:effectLst>
        </p:spPr>
        <p:txBody>
          <a:bodyPr lIns="0" rIns="0"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Analysis, drafting, agency consultation</a:t>
            </a:r>
          </a:p>
        </p:txBody>
      </p:sp>
      <p:sp>
        <p:nvSpPr>
          <p:cNvPr id="21" name="Oval 20"/>
          <p:cNvSpPr/>
          <p:nvPr/>
        </p:nvSpPr>
        <p:spPr>
          <a:xfrm>
            <a:off x="3864404" y="2239620"/>
            <a:ext cx="1444752" cy="144475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defTabSz="914400">
              <a:defRPr/>
            </a:pPr>
            <a:r>
              <a:rPr lang="en-US" sz="2000" kern="0" dirty="0" smtClean="0">
                <a:solidFill>
                  <a:prstClr val="white"/>
                </a:solidFill>
                <a:effectLst>
                  <a:outerShdw blurRad="38100" dist="38100" dir="2700000" algn="tl">
                    <a:srgbClr val="000000">
                      <a:alpha val="43137"/>
                    </a:srgbClr>
                  </a:outerShdw>
                </a:effectLst>
                <a:latin typeface="Franklin Gothic Book"/>
              </a:rPr>
              <a:t>Start</a:t>
            </a:r>
          </a:p>
        </p:txBody>
      </p:sp>
      <p:sp>
        <p:nvSpPr>
          <p:cNvPr id="4" name="Rectangle 3"/>
          <p:cNvSpPr/>
          <p:nvPr/>
        </p:nvSpPr>
        <p:spPr>
          <a:xfrm>
            <a:off x="0" y="0"/>
            <a:ext cx="2763078" cy="63312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a:lnSpc>
                <a:spcPct val="90000"/>
              </a:lnSpc>
              <a:spcAft>
                <a:spcPts val="200"/>
              </a:spcAft>
            </a:pPr>
            <a:r>
              <a:rPr lang="en-US" b="1" dirty="0" smtClean="0">
                <a:solidFill>
                  <a:prstClr val="black">
                    <a:lumMod val="75000"/>
                    <a:lumOff val="25000"/>
                  </a:prstClr>
                </a:solidFill>
              </a:rPr>
              <a:t>Agency meetings and other consultation</a:t>
            </a:r>
          </a:p>
          <a:p>
            <a:pPr>
              <a:lnSpc>
                <a:spcPct val="90000"/>
              </a:lnSpc>
              <a:spcAft>
                <a:spcPts val="2400"/>
              </a:spcAft>
            </a:pPr>
            <a:r>
              <a:rPr lang="en-US" sz="1200" i="1" dirty="0" smtClean="0">
                <a:solidFill>
                  <a:prstClr val="black">
                    <a:lumMod val="75000"/>
                    <a:lumOff val="25000"/>
                  </a:prstClr>
                </a:solidFill>
              </a:rPr>
              <a:t>(since September 2014)</a:t>
            </a:r>
          </a:p>
          <a:p>
            <a:pPr marL="176213" indent="-176213">
              <a:spcAft>
                <a:spcPts val="200"/>
              </a:spcAft>
            </a:pPr>
            <a:r>
              <a:rPr lang="en-US" sz="1500" b="1" dirty="0" smtClean="0">
                <a:solidFill>
                  <a:prstClr val="black">
                    <a:lumMod val="75000"/>
                    <a:lumOff val="25000"/>
                  </a:prstClr>
                </a:solidFill>
              </a:rPr>
              <a:t>2635 subpart B</a:t>
            </a:r>
            <a:endParaRPr lang="en-US" sz="1500" dirty="0" smtClean="0">
              <a:solidFill>
                <a:prstClr val="black">
                  <a:lumMod val="75000"/>
                  <a:lumOff val="25000"/>
                </a:prstClr>
              </a:solidFill>
            </a:endParaRPr>
          </a:p>
          <a:p>
            <a:pPr marL="176213" indent="-176213"/>
            <a:r>
              <a:rPr lang="en-US" sz="1200" dirty="0" smtClean="0">
                <a:solidFill>
                  <a:prstClr val="black">
                    <a:lumMod val="75000"/>
                    <a:lumOff val="25000"/>
                  </a:prstClr>
                </a:solidFill>
              </a:rPr>
              <a:t>September 2014: discussions at prior OGE summit</a:t>
            </a:r>
          </a:p>
          <a:p>
            <a:pPr marL="176213" indent="-176213"/>
            <a:r>
              <a:rPr lang="en-US" sz="1200" dirty="0" smtClean="0">
                <a:solidFill>
                  <a:prstClr val="black">
                    <a:lumMod val="75000"/>
                    <a:lumOff val="25000"/>
                  </a:prstClr>
                </a:solidFill>
              </a:rPr>
              <a:t>February 2015: two meetings</a:t>
            </a:r>
          </a:p>
          <a:p>
            <a:pPr marL="176213" indent="-176213">
              <a:spcBef>
                <a:spcPts val="1500"/>
              </a:spcBef>
              <a:spcAft>
                <a:spcPts val="200"/>
              </a:spcAft>
            </a:pPr>
            <a:r>
              <a:rPr lang="en-US" sz="1500" b="1" dirty="0" smtClean="0">
                <a:solidFill>
                  <a:prstClr val="black">
                    <a:lumMod val="75000"/>
                    <a:lumOff val="25000"/>
                  </a:prstClr>
                </a:solidFill>
              </a:rPr>
              <a:t>2635 subpart F</a:t>
            </a:r>
            <a:endParaRPr lang="en-US" sz="1500" dirty="0" smtClean="0">
              <a:solidFill>
                <a:prstClr val="black">
                  <a:lumMod val="75000"/>
                  <a:lumOff val="25000"/>
                </a:prstClr>
              </a:solidFill>
            </a:endParaRPr>
          </a:p>
          <a:p>
            <a:pPr marL="176213" indent="-176213"/>
            <a:r>
              <a:rPr lang="en-US" sz="1200" dirty="0">
                <a:solidFill>
                  <a:prstClr val="black">
                    <a:lumMod val="75000"/>
                    <a:lumOff val="25000"/>
                  </a:prstClr>
                </a:solidFill>
              </a:rPr>
              <a:t>September 2014: discussions at prior OGE summit</a:t>
            </a:r>
          </a:p>
          <a:p>
            <a:pPr marL="176213" indent="-176213"/>
            <a:r>
              <a:rPr lang="en-US" sz="1200" dirty="0" smtClean="0">
                <a:solidFill>
                  <a:prstClr val="black">
                    <a:lumMod val="75000"/>
                    <a:lumOff val="25000"/>
                  </a:prstClr>
                </a:solidFill>
              </a:rPr>
              <a:t>February 2015: meeting </a:t>
            </a:r>
            <a:endParaRPr lang="en-US" sz="1200" dirty="0">
              <a:solidFill>
                <a:prstClr val="black">
                  <a:lumMod val="75000"/>
                  <a:lumOff val="25000"/>
                </a:prstClr>
              </a:solidFill>
            </a:endParaRPr>
          </a:p>
          <a:p>
            <a:pPr marL="176213" indent="-176213">
              <a:spcBef>
                <a:spcPts val="1500"/>
              </a:spcBef>
              <a:spcAft>
                <a:spcPts val="200"/>
              </a:spcAft>
            </a:pPr>
            <a:r>
              <a:rPr lang="en-US" sz="1500" b="1" dirty="0" smtClean="0">
                <a:solidFill>
                  <a:prstClr val="black">
                    <a:lumMod val="75000"/>
                    <a:lumOff val="25000"/>
                  </a:prstClr>
                </a:solidFill>
              </a:rPr>
              <a:t>Part 2634</a:t>
            </a:r>
          </a:p>
          <a:p>
            <a:pPr marL="176213" indent="-176213"/>
            <a:r>
              <a:rPr lang="en-US" sz="1200" dirty="0" smtClean="0">
                <a:solidFill>
                  <a:prstClr val="black">
                    <a:lumMod val="75000"/>
                    <a:lumOff val="25000"/>
                  </a:prstClr>
                </a:solidFill>
              </a:rPr>
              <a:t>June 2015</a:t>
            </a:r>
            <a:r>
              <a:rPr lang="en-US" sz="1200" dirty="0">
                <a:solidFill>
                  <a:prstClr val="black">
                    <a:lumMod val="75000"/>
                    <a:lumOff val="25000"/>
                  </a:prstClr>
                </a:solidFill>
              </a:rPr>
              <a:t>: </a:t>
            </a:r>
            <a:r>
              <a:rPr lang="en-US" sz="1200" dirty="0" smtClean="0">
                <a:solidFill>
                  <a:prstClr val="black">
                    <a:lumMod val="75000"/>
                    <a:lumOff val="25000"/>
                  </a:prstClr>
                </a:solidFill>
              </a:rPr>
              <a:t>two meetings</a:t>
            </a:r>
            <a:endParaRPr lang="en-US" sz="1200" dirty="0">
              <a:solidFill>
                <a:prstClr val="black">
                  <a:lumMod val="75000"/>
                  <a:lumOff val="25000"/>
                </a:prstClr>
              </a:solidFill>
            </a:endParaRPr>
          </a:p>
          <a:p>
            <a:pPr marL="176213" indent="-176213">
              <a:spcBef>
                <a:spcPts val="1500"/>
              </a:spcBef>
              <a:spcAft>
                <a:spcPts val="200"/>
              </a:spcAft>
            </a:pPr>
            <a:r>
              <a:rPr lang="en-US" sz="1500" b="1" dirty="0" smtClean="0">
                <a:solidFill>
                  <a:prstClr val="black">
                    <a:lumMod val="75000"/>
                    <a:lumOff val="25000"/>
                  </a:prstClr>
                </a:solidFill>
              </a:rPr>
              <a:t>Part 2638</a:t>
            </a:r>
            <a:endParaRPr lang="en-US" sz="1500" dirty="0" smtClean="0">
              <a:solidFill>
                <a:prstClr val="black">
                  <a:lumMod val="75000"/>
                  <a:lumOff val="25000"/>
                </a:prstClr>
              </a:solidFill>
            </a:endParaRPr>
          </a:p>
          <a:p>
            <a:pPr marL="176213" indent="-176213"/>
            <a:r>
              <a:rPr lang="en-US" sz="1200" dirty="0" smtClean="0">
                <a:solidFill>
                  <a:prstClr val="black">
                    <a:lumMod val="75000"/>
                    <a:lumOff val="25000"/>
                  </a:prstClr>
                </a:solidFill>
              </a:rPr>
              <a:t>April 2015: focus group meeting and subsequent follow-up</a:t>
            </a:r>
          </a:p>
          <a:p>
            <a:pPr marL="176213" indent="-176213"/>
            <a:r>
              <a:rPr lang="en-US" sz="1200" dirty="0" smtClean="0">
                <a:solidFill>
                  <a:prstClr val="black">
                    <a:lumMod val="75000"/>
                    <a:lumOff val="25000"/>
                  </a:prstClr>
                </a:solidFill>
              </a:rPr>
              <a:t>May 2015: three meetings</a:t>
            </a:r>
          </a:p>
          <a:p>
            <a:pPr marL="176213" indent="-176213"/>
            <a:r>
              <a:rPr lang="en-US" sz="1200" dirty="0" smtClean="0">
                <a:solidFill>
                  <a:prstClr val="black">
                    <a:lumMod val="75000"/>
                    <a:lumOff val="25000"/>
                  </a:prstClr>
                </a:solidFill>
              </a:rPr>
              <a:t>June 2015: conference call and circulation of new draft</a:t>
            </a:r>
          </a:p>
          <a:p>
            <a:pPr marL="176213" indent="-176213"/>
            <a:r>
              <a:rPr lang="en-US" sz="1200" dirty="0" smtClean="0">
                <a:solidFill>
                  <a:prstClr val="black">
                    <a:lumMod val="75000"/>
                    <a:lumOff val="25000"/>
                  </a:prstClr>
                </a:solidFill>
              </a:rPr>
              <a:t>July 2015: CIGIE meeting</a:t>
            </a:r>
          </a:p>
          <a:p>
            <a:pPr marL="176213" indent="-176213"/>
            <a:r>
              <a:rPr lang="en-US" sz="1200" dirty="0" smtClean="0">
                <a:solidFill>
                  <a:prstClr val="black">
                    <a:lumMod val="75000"/>
                    <a:lumOff val="25000"/>
                  </a:prstClr>
                </a:solidFill>
              </a:rPr>
              <a:t>July-August 2015: various individual agency meetings</a:t>
            </a:r>
            <a:endParaRPr lang="en-US" sz="1200" dirty="0">
              <a:solidFill>
                <a:prstClr val="black">
                  <a:lumMod val="75000"/>
                  <a:lumOff val="25000"/>
                </a:prstClr>
              </a:solidFill>
            </a:endParaRPr>
          </a:p>
          <a:p>
            <a:pPr>
              <a:spcAft>
                <a:spcPts val="1000"/>
              </a:spcAft>
            </a:pPr>
            <a:endParaRPr lang="en-US" sz="1600" dirty="0">
              <a:solidFill>
                <a:prstClr val="black">
                  <a:lumMod val="75000"/>
                  <a:lumOff val="25000"/>
                </a:prstClr>
              </a:solidFill>
            </a:endParaRPr>
          </a:p>
        </p:txBody>
      </p:sp>
      <p:sp>
        <p:nvSpPr>
          <p:cNvPr id="5" name="TextBox 4"/>
          <p:cNvSpPr txBox="1"/>
          <p:nvPr/>
        </p:nvSpPr>
        <p:spPr>
          <a:xfrm>
            <a:off x="3736855" y="589961"/>
            <a:ext cx="4997465" cy="1338828"/>
          </a:xfrm>
          <a:prstGeom prst="rect">
            <a:avLst/>
          </a:prstGeom>
          <a:noFill/>
        </p:spPr>
        <p:txBody>
          <a:bodyPr wrap="square" rtlCol="0">
            <a:spAutoFit/>
          </a:bodyPr>
          <a:lstStyle/>
          <a:p>
            <a:pPr algn="r">
              <a:lnSpc>
                <a:spcPct val="80000"/>
              </a:lnSpc>
            </a:pPr>
            <a:r>
              <a:rPr lang="en-US" sz="4800" dirty="0" smtClean="0">
                <a:solidFill>
                  <a:prstClr val="black"/>
                </a:solidFill>
                <a:latin typeface="Calibri Light" panose="020F0302020204030204"/>
              </a:rPr>
              <a:t>Revision of OGE Regulations</a:t>
            </a:r>
            <a:endParaRPr lang="en-US" sz="4800" dirty="0">
              <a:solidFill>
                <a:prstClr val="black"/>
              </a:solidFill>
              <a:latin typeface="Calibri Light" panose="020F0302020204030204"/>
            </a:endParaRPr>
          </a:p>
        </p:txBody>
      </p:sp>
      <p:cxnSp>
        <p:nvCxnSpPr>
          <p:cNvPr id="7" name="Straight Connector 6"/>
          <p:cNvCxnSpPr/>
          <p:nvPr/>
        </p:nvCxnSpPr>
        <p:spPr>
          <a:xfrm>
            <a:off x="255932" y="1089666"/>
            <a:ext cx="2251213"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3492156" y="1566191"/>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23" name="Oval 22"/>
          <p:cNvSpPr>
            <a:spLocks noChangeAspect="1"/>
          </p:cNvSpPr>
          <p:nvPr/>
        </p:nvSpPr>
        <p:spPr>
          <a:xfrm>
            <a:off x="4581495" y="1510029"/>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24" name="Oval 23"/>
          <p:cNvSpPr>
            <a:spLocks noChangeAspect="1"/>
          </p:cNvSpPr>
          <p:nvPr/>
        </p:nvSpPr>
        <p:spPr>
          <a:xfrm>
            <a:off x="3035259" y="2380484"/>
            <a:ext cx="904804" cy="904804"/>
          </a:xfrm>
          <a:prstGeom prst="ellipse">
            <a:avLst/>
          </a:prstGeom>
          <a:solidFill>
            <a:srgbClr val="FF0000"/>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25" name="Oval 24"/>
          <p:cNvSpPr>
            <a:spLocks noChangeAspect="1"/>
          </p:cNvSpPr>
          <p:nvPr/>
        </p:nvSpPr>
        <p:spPr>
          <a:xfrm>
            <a:off x="5228504" y="2298889"/>
            <a:ext cx="905256" cy="905256"/>
          </a:xfrm>
          <a:prstGeom prst="ellipse">
            <a:avLst/>
          </a:prstGeom>
          <a:solidFill>
            <a:srgbClr val="FFFF00"/>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Tree>
    <p:extLst>
      <p:ext uri="{BB962C8B-B14F-4D97-AF65-F5344CB8AC3E}">
        <p14:creationId xmlns:p14="http://schemas.microsoft.com/office/powerpoint/2010/main" val="376544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522" y="200368"/>
            <a:ext cx="5059017" cy="1015663"/>
          </a:xfrm>
          <a:prstGeom prst="rect">
            <a:avLst/>
          </a:prstGeom>
          <a:noFill/>
        </p:spPr>
        <p:txBody>
          <a:bodyPr wrap="square" rtlCol="0">
            <a:spAutoFit/>
          </a:bodyPr>
          <a:lstStyle/>
          <a:p>
            <a:r>
              <a:rPr lang="en-US" sz="6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What’s New?</a:t>
            </a:r>
            <a:endPar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TextBox 2"/>
          <p:cNvSpPr txBox="1"/>
          <p:nvPr/>
        </p:nvSpPr>
        <p:spPr>
          <a:xfrm>
            <a:off x="725557" y="1630017"/>
            <a:ext cx="8419292" cy="5078313"/>
          </a:xfrm>
          <a:prstGeom prst="rect">
            <a:avLst/>
          </a:prstGeom>
          <a:noFill/>
        </p:spPr>
        <p:txBody>
          <a:bodyPr wrap="none" rtlCol="0">
            <a:spAutoFit/>
          </a:bodyPr>
          <a:lstStyle/>
          <a:p>
            <a:pPr marL="285750" indent="-285750">
              <a:buFont typeface="Arial" panose="020B0604020202020204" pitchFamily="34" charset="0"/>
              <a:buChar char="•"/>
            </a:pPr>
            <a:r>
              <a:rPr lang="en-US" sz="3600" dirty="0" smtClean="0">
                <a:latin typeface="Aharoni" panose="02010803020104030203" pitchFamily="2" charset="-79"/>
                <a:cs typeface="Aharoni" panose="02010803020104030203" pitchFamily="2" charset="-79"/>
              </a:rPr>
              <a:t>Information </a:t>
            </a:r>
            <a:r>
              <a:rPr lang="en-US" sz="3600" dirty="0" smtClean="0">
                <a:latin typeface="Aharoni" panose="02010803020104030203" pitchFamily="2" charset="-79"/>
                <a:cs typeface="Aharoni" panose="02010803020104030203" pitchFamily="2" charset="-79"/>
              </a:rPr>
              <a:t>Dissemination</a:t>
            </a:r>
          </a:p>
          <a:p>
            <a:pPr marL="1200150" lvl="2" indent="-285750">
              <a:buFont typeface="Arial" panose="020B0604020202020204" pitchFamily="34" charset="0"/>
              <a:buChar char="•"/>
            </a:pPr>
            <a:r>
              <a:rPr lang="en-US" sz="3600" dirty="0" smtClean="0">
                <a:solidFill>
                  <a:srgbClr val="FF0000"/>
                </a:solidFill>
                <a:latin typeface="Aharoni" panose="02010803020104030203" pitchFamily="2" charset="-79"/>
                <a:cs typeface="Aharoni" panose="02010803020104030203" pitchFamily="2" charset="-79"/>
              </a:rPr>
              <a:t>All Reports Available Online</a:t>
            </a:r>
          </a:p>
          <a:p>
            <a:pPr marL="285750" indent="-285750">
              <a:buFont typeface="Arial" panose="020B0604020202020204" pitchFamily="34" charset="0"/>
              <a:buChar char="•"/>
            </a:pPr>
            <a:r>
              <a:rPr lang="en-US" sz="3600" dirty="0" smtClean="0">
                <a:latin typeface="Aharoni" panose="02010803020104030203" pitchFamily="2" charset="-79"/>
                <a:cs typeface="Aharoni" panose="02010803020104030203" pitchFamily="2" charset="-79"/>
              </a:rPr>
              <a:t>Means: </a:t>
            </a:r>
          </a:p>
          <a:p>
            <a:pPr marL="1200150" lvl="2" indent="-285750">
              <a:buFont typeface="Arial" panose="020B0604020202020204" pitchFamily="34" charset="0"/>
              <a:buChar char="•"/>
            </a:pPr>
            <a:r>
              <a:rPr lang="en-US" sz="3600" dirty="0" smtClean="0">
                <a:latin typeface="Aharoni" panose="02010803020104030203" pitchFamily="2" charset="-79"/>
                <a:cs typeface="Aharoni" panose="02010803020104030203" pitchFamily="2" charset="-79"/>
              </a:rPr>
              <a:t>Benchmarking for Agencies</a:t>
            </a:r>
          </a:p>
          <a:p>
            <a:pPr marL="1200150" lvl="2" indent="-285750">
              <a:buFont typeface="Arial" panose="020B0604020202020204" pitchFamily="34" charset="0"/>
              <a:buChar char="•"/>
            </a:pPr>
            <a:r>
              <a:rPr lang="en-US" sz="3600" dirty="0" smtClean="0">
                <a:latin typeface="Aharoni" panose="02010803020104030203" pitchFamily="2" charset="-79"/>
                <a:cs typeface="Aharoni" panose="02010803020104030203" pitchFamily="2" charset="-79"/>
              </a:rPr>
              <a:t>Transparency for the Public</a:t>
            </a:r>
          </a:p>
          <a:p>
            <a:pPr marL="1200150" lvl="2" indent="-285750">
              <a:buFont typeface="Arial" panose="020B0604020202020204" pitchFamily="34" charset="0"/>
              <a:buChar char="•"/>
            </a:pPr>
            <a:r>
              <a:rPr lang="en-US" sz="3600" dirty="0" smtClean="0">
                <a:latin typeface="Aharoni" panose="02010803020104030203" pitchFamily="2" charset="-79"/>
                <a:cs typeface="Aharoni" panose="02010803020104030203" pitchFamily="2" charset="-79"/>
              </a:rPr>
              <a:t>Secondary </a:t>
            </a:r>
            <a:r>
              <a:rPr lang="en-US" sz="3600" dirty="0" smtClean="0">
                <a:latin typeface="Aharoni" panose="02010803020104030203" pitchFamily="2" charset="-79"/>
                <a:cs typeface="Aharoni" panose="02010803020104030203" pitchFamily="2" charset="-79"/>
              </a:rPr>
              <a:t>Research</a:t>
            </a:r>
          </a:p>
          <a:p>
            <a:pPr marL="285750" indent="-285750">
              <a:buFont typeface="Arial" panose="020B0604020202020204" pitchFamily="34" charset="0"/>
              <a:buChar char="•"/>
            </a:pPr>
            <a:r>
              <a:rPr lang="en-US" sz="3600" dirty="0">
                <a:latin typeface="Aharoni" panose="02010803020104030203" pitchFamily="2" charset="-79"/>
                <a:cs typeface="Aharoni" panose="02010803020104030203" pitchFamily="2" charset="-79"/>
              </a:rPr>
              <a:t>Reports: Summary + Comprehensive</a:t>
            </a:r>
          </a:p>
          <a:p>
            <a:endParaRPr lang="en-US" sz="3600" dirty="0" smtClean="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endParaRPr lang="en-US"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0756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13" y="318052"/>
            <a:ext cx="8696739"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Annual Agency Ethics Program Questionnaire Available from our Home Page</a:t>
            </a:r>
            <a:endParaRPr lang="en-US"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p:cNvPicPr/>
          <p:nvPr/>
        </p:nvPicPr>
        <p:blipFill rotWithShape="1">
          <a:blip r:embed="rId3"/>
          <a:srcRect l="15137" t="10000" r="65440" b="25238"/>
          <a:stretch/>
        </p:blipFill>
        <p:spPr bwMode="auto">
          <a:xfrm>
            <a:off x="1856656" y="1397635"/>
            <a:ext cx="5152390" cy="4062730"/>
          </a:xfrm>
          <a:prstGeom prst="rect">
            <a:avLst/>
          </a:prstGeom>
          <a:ln>
            <a:noFill/>
          </a:ln>
          <a:extLst>
            <a:ext uri="{53640926-AAD7-44D8-BBD7-CCE9431645EC}">
              <a14:shadowObscured xmlns:a14="http://schemas.microsoft.com/office/drawing/2010/main"/>
            </a:ext>
          </a:extLst>
        </p:spPr>
      </p:pic>
      <p:sp>
        <p:nvSpPr>
          <p:cNvPr id="4" name="Right Arrow 3"/>
          <p:cNvSpPr/>
          <p:nvPr/>
        </p:nvSpPr>
        <p:spPr>
          <a:xfrm rot="10800000">
            <a:off x="7108438" y="47731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rotWithShape="1">
          <a:blip r:embed="rId4"/>
          <a:srcRect t="7619" r="83524" b="13809"/>
          <a:stretch/>
        </p:blipFill>
        <p:spPr bwMode="auto">
          <a:xfrm>
            <a:off x="996287" y="1016000"/>
            <a:ext cx="4062730" cy="482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05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13" y="240173"/>
            <a:ext cx="891301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2014 Annual Agency Ethics Program Questionnaire Highlights</a:t>
            </a:r>
            <a:endParaRPr lang="en-US" sz="24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descr="C:\Users\basteele\Downloads\PREFER TO SHOP IN-.png"/>
          <p:cNvPicPr/>
          <p:nvPr/>
        </p:nvPicPr>
        <p:blipFill rotWithShape="1">
          <a:blip r:embed="rId3">
            <a:extLst>
              <a:ext uri="{28A0092B-C50C-407E-A947-70E740481C1C}">
                <a14:useLocalDpi xmlns:a14="http://schemas.microsoft.com/office/drawing/2010/main" val="0"/>
              </a:ext>
            </a:extLst>
          </a:blip>
          <a:srcRect t="23756" r="1646" b="54437"/>
          <a:stretch/>
        </p:blipFill>
        <p:spPr bwMode="auto">
          <a:xfrm>
            <a:off x="1300834" y="811169"/>
            <a:ext cx="6470374" cy="3955773"/>
          </a:xfrm>
          <a:prstGeom prst="rect">
            <a:avLst/>
          </a:prstGeom>
          <a:noFill/>
          <a:ln>
            <a:noFill/>
          </a:ln>
          <a:extLst>
            <a:ext uri="{53640926-AAD7-44D8-BBD7-CCE9431645EC}">
              <a14:shadowObscured xmlns:a14="http://schemas.microsoft.com/office/drawing/2010/main"/>
            </a:ext>
          </a:extLst>
        </p:spPr>
      </p:pic>
      <p:pic>
        <p:nvPicPr>
          <p:cNvPr id="4" name="Picture 3" descr="C:\Users\basteele\Downloads\PREFER TO SHOP IN- (1).png"/>
          <p:cNvPicPr/>
          <p:nvPr/>
        </p:nvPicPr>
        <p:blipFill rotWithShape="1">
          <a:blip r:embed="rId4">
            <a:extLst>
              <a:ext uri="{28A0092B-C50C-407E-A947-70E740481C1C}">
                <a14:useLocalDpi xmlns:a14="http://schemas.microsoft.com/office/drawing/2010/main" val="0"/>
              </a:ext>
            </a:extLst>
          </a:blip>
          <a:srcRect l="5218" t="23809" r="5125" b="33837"/>
          <a:stretch/>
        </p:blipFill>
        <p:spPr bwMode="auto">
          <a:xfrm>
            <a:off x="496958" y="4492487"/>
            <a:ext cx="1967948" cy="1717357"/>
          </a:xfrm>
          <a:prstGeom prst="rect">
            <a:avLst/>
          </a:prstGeom>
          <a:noFill/>
          <a:ln>
            <a:noFill/>
          </a:ln>
          <a:extLst>
            <a:ext uri="{53640926-AAD7-44D8-BBD7-CCE9431645EC}">
              <a14:shadowObscured xmlns:a14="http://schemas.microsoft.com/office/drawing/2010/main"/>
            </a:ext>
          </a:extLst>
        </p:spPr>
      </p:pic>
      <p:pic>
        <p:nvPicPr>
          <p:cNvPr id="5" name="Picture 4" descr="C:\Users\basteele\Downloads\PREFER TO SHOP IN- (2).png"/>
          <p:cNvPicPr/>
          <p:nvPr/>
        </p:nvPicPr>
        <p:blipFill rotWithShape="1">
          <a:blip r:embed="rId5">
            <a:extLst>
              <a:ext uri="{28A0092B-C50C-407E-A947-70E740481C1C}">
                <a14:useLocalDpi xmlns:a14="http://schemas.microsoft.com/office/drawing/2010/main" val="0"/>
              </a:ext>
            </a:extLst>
          </a:blip>
          <a:srcRect l="2409" t="39379" r="1913" b="39344"/>
          <a:stretch/>
        </p:blipFill>
        <p:spPr bwMode="auto">
          <a:xfrm>
            <a:off x="5682814" y="4691270"/>
            <a:ext cx="2862455" cy="14411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7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9109" t="26667" r="58876" b="9524"/>
          <a:stretch/>
        </p:blipFill>
        <p:spPr bwMode="auto">
          <a:xfrm>
            <a:off x="0" y="1192696"/>
            <a:ext cx="9143999" cy="486023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673335" y="325833"/>
            <a:ext cx="7797327"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2014 Enforcement Numbers</a:t>
            </a:r>
            <a:endParaRPr lang="en-US" sz="48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64080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671681"/>
            <a:ext cx="9223514" cy="830997"/>
          </a:xfrm>
          <a:prstGeom prst="rect">
            <a:avLst/>
          </a:prstGeom>
          <a:noFill/>
        </p:spPr>
        <p:txBody>
          <a:bodyPr wrap="square" rtlCol="0">
            <a:spAutoFit/>
          </a:bodyPr>
          <a:lstStyle/>
          <a:p>
            <a:r>
              <a:rPr lang="en-US" sz="4800" dirty="0" smtClean="0">
                <a:latin typeface="Aharoni" panose="02010803020104030203" pitchFamily="2" charset="-79"/>
                <a:cs typeface="Aharoni" panose="02010803020104030203" pitchFamily="2" charset="-79"/>
              </a:rPr>
              <a:t>Reporting for 2015 Coming Soon</a:t>
            </a:r>
            <a:endParaRPr lang="en-US" sz="4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91867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2015 Ethics Pledge Assessment Submission Trend</a:t>
            </a:r>
            <a:endParaRPr lang="en-US" sz="36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4" name="Content Placeholder 3"/>
          <p:cNvPicPr>
            <a:picLocks noGrp="1"/>
          </p:cNvPicPr>
          <p:nvPr>
            <p:ph idx="1"/>
          </p:nvPr>
        </p:nvPicPr>
        <p:blipFill rotWithShape="1">
          <a:blip r:embed="rId3"/>
          <a:srcRect l="27807" t="39610" r="63732" b="30952"/>
          <a:stretch/>
        </p:blipFill>
        <p:spPr bwMode="auto">
          <a:xfrm>
            <a:off x="1580322" y="2166730"/>
            <a:ext cx="6271590" cy="37371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910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75699" y="77881"/>
            <a:ext cx="830116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2015 Ethics Pledge Preliminary Data</a:t>
            </a:r>
            <a:endParaRPr lang="en-US" sz="4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4" name="Picture 3" descr="C:\Users\basteele\Downloads\fiction (8).jpg"/>
          <p:cNvPicPr/>
          <p:nvPr/>
        </p:nvPicPr>
        <p:blipFill rotWithShape="1">
          <a:blip r:embed="rId3">
            <a:extLst>
              <a:ext uri="{28A0092B-C50C-407E-A947-70E740481C1C}">
                <a14:useLocalDpi xmlns:a14="http://schemas.microsoft.com/office/drawing/2010/main" val="0"/>
              </a:ext>
            </a:extLst>
          </a:blip>
          <a:srcRect l="11641" t="25949" r="11683" b="25811"/>
          <a:stretch/>
        </p:blipFill>
        <p:spPr bwMode="auto">
          <a:xfrm>
            <a:off x="834887" y="1093304"/>
            <a:ext cx="3058751" cy="4323521"/>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060860" y="5182374"/>
            <a:ext cx="2606804" cy="1107996"/>
          </a:xfrm>
          <a:prstGeom prst="rect">
            <a:avLst/>
          </a:prstGeom>
          <a:noFill/>
        </p:spPr>
        <p:txBody>
          <a:bodyPr wrap="none" rtlCol="0">
            <a:spAutoFit/>
          </a:bodyPr>
          <a:lstStyle/>
          <a:p>
            <a:r>
              <a:rPr lang="en-US" sz="6600" b="1" dirty="0" smtClean="0">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rPr>
              <a:t>Reporting</a:t>
            </a:r>
            <a:endParaRPr lang="en-US" sz="6600" b="1" dirty="0">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endParaRPr>
          </a:p>
        </p:txBody>
      </p:sp>
      <p:pic>
        <p:nvPicPr>
          <p:cNvPr id="6" name="Picture 5" descr="C:\Users\basteele\Downloads\fiction.png"/>
          <p:cNvPicPr/>
          <p:nvPr/>
        </p:nvPicPr>
        <p:blipFill rotWithShape="1">
          <a:blip r:embed="rId4">
            <a:extLst>
              <a:ext uri="{28A0092B-C50C-407E-A947-70E740481C1C}">
                <a14:useLocalDpi xmlns:a14="http://schemas.microsoft.com/office/drawing/2010/main" val="0"/>
              </a:ext>
            </a:extLst>
          </a:blip>
          <a:srcRect r="4456" b="11824"/>
          <a:stretch/>
        </p:blipFill>
        <p:spPr bwMode="auto">
          <a:xfrm>
            <a:off x="4323522" y="646044"/>
            <a:ext cx="4025347" cy="56443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9021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asteele\Downloads\fiction (5).jpg"/>
          <p:cNvPicPr/>
          <p:nvPr/>
        </p:nvPicPr>
        <p:blipFill rotWithShape="1">
          <a:blip r:embed="rId3">
            <a:extLst>
              <a:ext uri="{28A0092B-C50C-407E-A947-70E740481C1C}">
                <a14:useLocalDpi xmlns:a14="http://schemas.microsoft.com/office/drawing/2010/main" val="0"/>
              </a:ext>
            </a:extLst>
          </a:blip>
          <a:srcRect l="2141" t="30657" r="1780" b="30742"/>
          <a:stretch/>
        </p:blipFill>
        <p:spPr bwMode="auto">
          <a:xfrm>
            <a:off x="243508" y="3206162"/>
            <a:ext cx="2658718" cy="2604052"/>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902226" y="4234070"/>
            <a:ext cx="636103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Compliance with Ethics Agreement Requirements</a:t>
            </a:r>
            <a:endParaRPr lang="en-US" sz="2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5" name="Picture 4" descr="C:\Users\basteele\Downloads\fiction (1).png"/>
          <p:cNvPicPr/>
          <p:nvPr/>
        </p:nvPicPr>
        <p:blipFill rotWithShape="1">
          <a:blip r:embed="rId4">
            <a:extLst>
              <a:ext uri="{28A0092B-C50C-407E-A947-70E740481C1C}">
                <a14:useLocalDpi xmlns:a14="http://schemas.microsoft.com/office/drawing/2010/main" val="0"/>
              </a:ext>
            </a:extLst>
          </a:blip>
          <a:srcRect l="14051" t="29802" r="21986" b="55844"/>
          <a:stretch/>
        </p:blipFill>
        <p:spPr bwMode="auto">
          <a:xfrm>
            <a:off x="3240157" y="695738"/>
            <a:ext cx="4880113" cy="29618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1063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75699" y="514388"/>
            <a:ext cx="8301161" cy="79676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Coming Soon…</a:t>
            </a:r>
            <a:endParaRPr lang="en-US" sz="60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4" name="TextBox 3"/>
          <p:cNvSpPr txBox="1"/>
          <p:nvPr/>
        </p:nvSpPr>
        <p:spPr>
          <a:xfrm>
            <a:off x="581374" y="1729409"/>
            <a:ext cx="8095486" cy="1938992"/>
          </a:xfrm>
          <a:prstGeom prst="rect">
            <a:avLst/>
          </a:prstGeom>
          <a:noFill/>
        </p:spPr>
        <p:txBody>
          <a:bodyPr wrap="none" rtlCol="0">
            <a:spAutoFit/>
          </a:bodyPr>
          <a:lstStyle/>
          <a:p>
            <a:pPr marL="285750" indent="-285750">
              <a:buFont typeface="Arial" panose="020B0604020202020204" pitchFamily="34" charset="0"/>
              <a:buChar char="•"/>
            </a:pPr>
            <a:r>
              <a:rPr lang="en-US" sz="4000" dirty="0" smtClean="0">
                <a:latin typeface="Aharoni" panose="02010803020104030203" pitchFamily="2" charset="-79"/>
                <a:cs typeface="Aharoni" panose="02010803020104030203" pitchFamily="2" charset="-79"/>
              </a:rPr>
              <a:t>Follow-up by me on Pledge </a:t>
            </a:r>
          </a:p>
          <a:p>
            <a:pPr marL="285750" indent="-285750">
              <a:buFont typeface="Arial" panose="020B0604020202020204" pitchFamily="34" charset="0"/>
              <a:buChar char="•"/>
            </a:pPr>
            <a:r>
              <a:rPr lang="en-US" sz="4000" dirty="0" smtClean="0">
                <a:latin typeface="Aharoni" panose="02010803020104030203" pitchFamily="2" charset="-79"/>
                <a:cs typeface="Aharoni" panose="02010803020104030203" pitchFamily="2" charset="-79"/>
              </a:rPr>
              <a:t>Follow-up by Desk Officer on Q</a:t>
            </a:r>
          </a:p>
          <a:p>
            <a:pPr marL="285750" indent="-285750">
              <a:buFont typeface="Arial" panose="020B0604020202020204" pitchFamily="34" charset="0"/>
              <a:buChar char="•"/>
            </a:pPr>
            <a:r>
              <a:rPr lang="en-US" sz="4000" dirty="0" smtClean="0">
                <a:latin typeface="Aharoni" panose="02010803020104030203" pitchFamily="2" charset="-79"/>
                <a:cs typeface="Aharoni" panose="02010803020104030203" pitchFamily="2" charset="-79"/>
              </a:rPr>
              <a:t>Reports</a:t>
            </a:r>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48450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b="1" dirty="0" smtClean="0">
                <a:solidFill>
                  <a:schemeClr val="bg2">
                    <a:lumMod val="25000"/>
                  </a:schemeClr>
                </a:solidFill>
                <a:effectLst>
                  <a:outerShdw blurRad="38100" dist="38100" dir="2700000" algn="tl">
                    <a:srgbClr val="000000">
                      <a:alpha val="43137"/>
                    </a:srgbClr>
                  </a:outerShdw>
                </a:effectLst>
                <a:latin typeface="Bauhaus 93" panose="04030905020B02020C02" pitchFamily="82" charset="0"/>
              </a:rPr>
              <a:t>Thank You!!!!!</a:t>
            </a:r>
            <a:endParaRPr lang="en-US" sz="8000" b="1" dirty="0">
              <a:solidFill>
                <a:schemeClr val="bg2">
                  <a:lumMod val="25000"/>
                </a:schemeClr>
              </a:solidFill>
              <a:effectLst>
                <a:outerShdw blurRad="38100" dist="38100" dir="2700000" algn="tl">
                  <a:srgbClr val="000000">
                    <a:alpha val="43137"/>
                  </a:srgbClr>
                </a:outerShdw>
              </a:effectLst>
              <a:latin typeface="Bauhaus 93" panose="04030905020B02020C02" pitchFamily="82" charset="0"/>
            </a:endParaRPr>
          </a:p>
        </p:txBody>
      </p:sp>
      <p:pic>
        <p:nvPicPr>
          <p:cNvPr id="4" name="Content Placeholder 3" descr="C:\Users\basteele\Downloads\fiction (4).jpg"/>
          <p:cNvPicPr>
            <a:picLocks noGrp="1"/>
          </p:cNvPicPr>
          <p:nvPr>
            <p:ph idx="1"/>
          </p:nvPr>
        </p:nvPicPr>
        <p:blipFill rotWithShape="1">
          <a:blip r:embed="rId3">
            <a:extLst>
              <a:ext uri="{28A0092B-C50C-407E-A947-70E740481C1C}">
                <a14:useLocalDpi xmlns:a14="http://schemas.microsoft.com/office/drawing/2010/main" val="0"/>
              </a:ext>
            </a:extLst>
          </a:blip>
          <a:srcRect l="46968" t="19850" r="9483" b="65377"/>
          <a:stretch/>
        </p:blipFill>
        <p:spPr bwMode="auto">
          <a:xfrm>
            <a:off x="1205600" y="2450497"/>
            <a:ext cx="3318434" cy="2814257"/>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939748" y="2217766"/>
            <a:ext cx="3736837" cy="4062651"/>
          </a:xfrm>
          <a:prstGeom prst="rect">
            <a:avLst/>
          </a:prstGeom>
        </p:spPr>
        <p:txBody>
          <a:bodyPr wrap="square">
            <a:spAutoFit/>
          </a:bodyPr>
          <a:lstStyle/>
          <a:p>
            <a:pPr lvl="0"/>
            <a:r>
              <a:rPr lang="en-US" sz="48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And now for…</a:t>
            </a:r>
          </a:p>
          <a:p>
            <a:pPr lvl="0"/>
            <a:endParaRPr lang="en-US" sz="4800"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lvl="0"/>
            <a:r>
              <a:rPr lang="en-US" sz="4800"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Cheryl </a:t>
            </a:r>
          </a:p>
          <a:p>
            <a:pPr lvl="0"/>
            <a:endParaRPr lang="en-US" sz="48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lvl="0" algn="r"/>
            <a:r>
              <a:rPr lang="en-US" sz="1050"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(Spoiler Alert: she listens)</a:t>
            </a:r>
            <a:endParaRPr lang="en-US" sz="105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94266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715000" y="3877920"/>
            <a:ext cx="2699339" cy="876300"/>
          </a:xfrm>
          <a:prstGeom prst="rect">
            <a:avLst/>
          </a:prstGeom>
          <a:solidFill>
            <a:srgbClr val="9BBB59">
              <a:lumMod val="75000"/>
            </a:srgbClr>
          </a:solidFill>
          <a:ln w="25400" cap="flat" cmpd="sng" algn="ctr">
            <a:noFill/>
            <a:prstDash val="solid"/>
          </a:ln>
          <a:effectLst>
            <a:glow rad="800100">
              <a:srgbClr val="9BBB59">
                <a:lumMod val="75000"/>
              </a:srgbClr>
            </a:glow>
          </a:effectLst>
        </p:spPr>
        <p:txBody>
          <a:bodyPr lIns="0" rIns="0"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Analysis, drafting, agency consultation</a:t>
            </a:r>
          </a:p>
        </p:txBody>
      </p:sp>
      <p:sp>
        <p:nvSpPr>
          <p:cNvPr id="2" name="Oval 1"/>
          <p:cNvSpPr>
            <a:spLocks noChangeAspect="1"/>
          </p:cNvSpPr>
          <p:nvPr/>
        </p:nvSpPr>
        <p:spPr>
          <a:xfrm>
            <a:off x="3489500" y="1866842"/>
            <a:ext cx="2194560" cy="2190307"/>
          </a:xfrm>
          <a:prstGeom prst="ellipse">
            <a:avLst/>
          </a:prstGeom>
          <a:solidFill>
            <a:srgbClr val="7CA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ircular Arrow 11"/>
          <p:cNvSpPr/>
          <p:nvPr/>
        </p:nvSpPr>
        <p:spPr>
          <a:xfrm rot="232388" flipH="1" flipV="1">
            <a:off x="4156383" y="4172052"/>
            <a:ext cx="1977839" cy="1991559"/>
          </a:xfrm>
          <a:prstGeom prst="circularArrow">
            <a:avLst>
              <a:gd name="adj1" fmla="val 34064"/>
              <a:gd name="adj2" fmla="val 244018"/>
              <a:gd name="adj3" fmla="val 21100681"/>
              <a:gd name="adj4" fmla="val 15977727"/>
              <a:gd name="adj5" fmla="val 21798"/>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3" name="Rectangle 12"/>
          <p:cNvSpPr/>
          <p:nvPr/>
        </p:nvSpPr>
        <p:spPr>
          <a:xfrm rot="16200000">
            <a:off x="3705908" y="3998316"/>
            <a:ext cx="1761745"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Analysis</a:t>
            </a:r>
          </a:p>
        </p:txBody>
      </p:sp>
      <p:sp>
        <p:nvSpPr>
          <p:cNvPr id="14" name="Rectangle 13"/>
          <p:cNvSpPr/>
          <p:nvPr/>
        </p:nvSpPr>
        <p:spPr>
          <a:xfrm>
            <a:off x="5145303" y="5397348"/>
            <a:ext cx="1307592" cy="676656"/>
          </a:xfrm>
          <a:prstGeom prst="rect">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Initial drafts</a:t>
            </a:r>
          </a:p>
        </p:txBody>
      </p:sp>
      <p:sp>
        <p:nvSpPr>
          <p:cNvPr id="15" name="Rectangle 14"/>
          <p:cNvSpPr/>
          <p:nvPr/>
        </p:nvSpPr>
        <p:spPr>
          <a:xfrm>
            <a:off x="6453093"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Agency meetings</a:t>
            </a:r>
          </a:p>
        </p:txBody>
      </p:sp>
      <p:sp>
        <p:nvSpPr>
          <p:cNvPr id="16" name="Rectangle 15"/>
          <p:cNvSpPr/>
          <p:nvPr/>
        </p:nvSpPr>
        <p:spPr>
          <a:xfrm>
            <a:off x="9069573"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7" name="Rectangle 16"/>
          <p:cNvSpPr/>
          <p:nvPr/>
        </p:nvSpPr>
        <p:spPr>
          <a:xfrm>
            <a:off x="7760543" y="5397348"/>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Ongoing revisions</a:t>
            </a:r>
          </a:p>
        </p:txBody>
      </p:sp>
      <p:sp>
        <p:nvSpPr>
          <p:cNvPr id="18" name="Rounded Rectangle 17"/>
          <p:cNvSpPr/>
          <p:nvPr/>
        </p:nvSpPr>
        <p:spPr>
          <a:xfrm>
            <a:off x="4073735" y="5182722"/>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19" name="Rounded Rectangle 18"/>
          <p:cNvSpPr/>
          <p:nvPr/>
        </p:nvSpPr>
        <p:spPr>
          <a:xfrm>
            <a:off x="4937760" y="5040443"/>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21" name="Oval 20"/>
          <p:cNvSpPr/>
          <p:nvPr/>
        </p:nvSpPr>
        <p:spPr>
          <a:xfrm>
            <a:off x="3864404" y="2239620"/>
            <a:ext cx="1444752" cy="144475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defTabSz="914400">
              <a:defRPr/>
            </a:pPr>
            <a:r>
              <a:rPr lang="en-US" sz="2000" kern="0" dirty="0" smtClean="0">
                <a:solidFill>
                  <a:prstClr val="white"/>
                </a:solidFill>
                <a:effectLst>
                  <a:outerShdw blurRad="38100" dist="38100" dir="2700000" algn="tl">
                    <a:srgbClr val="000000">
                      <a:alpha val="43137"/>
                    </a:srgbClr>
                  </a:outerShdw>
                </a:effectLst>
                <a:latin typeface="Franklin Gothic Book"/>
              </a:rPr>
              <a:t>Start</a:t>
            </a:r>
          </a:p>
        </p:txBody>
      </p:sp>
      <p:sp>
        <p:nvSpPr>
          <p:cNvPr id="4" name="Rectangle 3"/>
          <p:cNvSpPr/>
          <p:nvPr/>
        </p:nvSpPr>
        <p:spPr>
          <a:xfrm>
            <a:off x="0" y="0"/>
            <a:ext cx="2763078" cy="63312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a:lnSpc>
                <a:spcPct val="90000"/>
              </a:lnSpc>
              <a:spcAft>
                <a:spcPts val="200"/>
              </a:spcAft>
            </a:pPr>
            <a:r>
              <a:rPr lang="en-US" b="1" dirty="0" smtClean="0">
                <a:solidFill>
                  <a:prstClr val="black">
                    <a:lumMod val="75000"/>
                    <a:lumOff val="25000"/>
                  </a:prstClr>
                </a:solidFill>
              </a:rPr>
              <a:t>Agency meetings and other consultation</a:t>
            </a:r>
          </a:p>
          <a:p>
            <a:pPr>
              <a:lnSpc>
                <a:spcPct val="90000"/>
              </a:lnSpc>
              <a:spcAft>
                <a:spcPts val="2400"/>
              </a:spcAft>
            </a:pPr>
            <a:r>
              <a:rPr lang="en-US" sz="1200" i="1" dirty="0" smtClean="0">
                <a:solidFill>
                  <a:prstClr val="black">
                    <a:lumMod val="75000"/>
                    <a:lumOff val="25000"/>
                  </a:prstClr>
                </a:solidFill>
              </a:rPr>
              <a:t>(since September 2014)</a:t>
            </a:r>
          </a:p>
          <a:p>
            <a:pPr marL="176213" indent="-176213">
              <a:spcAft>
                <a:spcPts val="200"/>
              </a:spcAft>
            </a:pPr>
            <a:r>
              <a:rPr lang="en-US" sz="1500" b="1" dirty="0" smtClean="0">
                <a:solidFill>
                  <a:prstClr val="black">
                    <a:lumMod val="75000"/>
                    <a:lumOff val="25000"/>
                  </a:prstClr>
                </a:solidFill>
              </a:rPr>
              <a:t>2635 subpart B</a:t>
            </a:r>
            <a:endParaRPr lang="en-US" sz="1500" dirty="0" smtClean="0">
              <a:solidFill>
                <a:prstClr val="black">
                  <a:lumMod val="75000"/>
                  <a:lumOff val="25000"/>
                </a:prstClr>
              </a:solidFill>
            </a:endParaRPr>
          </a:p>
          <a:p>
            <a:pPr marL="176213" indent="-176213"/>
            <a:r>
              <a:rPr lang="en-US" sz="1200" dirty="0" smtClean="0">
                <a:solidFill>
                  <a:prstClr val="black">
                    <a:lumMod val="75000"/>
                    <a:lumOff val="25000"/>
                  </a:prstClr>
                </a:solidFill>
              </a:rPr>
              <a:t>September 2014: discussions at prior OGE summit</a:t>
            </a:r>
          </a:p>
          <a:p>
            <a:pPr marL="176213" indent="-176213"/>
            <a:r>
              <a:rPr lang="en-US" sz="1200" dirty="0" smtClean="0">
                <a:solidFill>
                  <a:prstClr val="black">
                    <a:lumMod val="75000"/>
                    <a:lumOff val="25000"/>
                  </a:prstClr>
                </a:solidFill>
              </a:rPr>
              <a:t>February 2015: two meetings</a:t>
            </a:r>
          </a:p>
          <a:p>
            <a:pPr marL="176213" indent="-176213">
              <a:spcBef>
                <a:spcPts val="1500"/>
              </a:spcBef>
              <a:spcAft>
                <a:spcPts val="200"/>
              </a:spcAft>
            </a:pPr>
            <a:r>
              <a:rPr lang="en-US" sz="1500" b="1" dirty="0" smtClean="0">
                <a:solidFill>
                  <a:prstClr val="black">
                    <a:lumMod val="75000"/>
                    <a:lumOff val="25000"/>
                  </a:prstClr>
                </a:solidFill>
              </a:rPr>
              <a:t>2635 subpart F</a:t>
            </a:r>
            <a:endParaRPr lang="en-US" sz="1500" dirty="0" smtClean="0">
              <a:solidFill>
                <a:prstClr val="black">
                  <a:lumMod val="75000"/>
                  <a:lumOff val="25000"/>
                </a:prstClr>
              </a:solidFill>
            </a:endParaRPr>
          </a:p>
          <a:p>
            <a:pPr marL="176213" indent="-176213"/>
            <a:r>
              <a:rPr lang="en-US" sz="1200" dirty="0">
                <a:solidFill>
                  <a:prstClr val="black">
                    <a:lumMod val="75000"/>
                    <a:lumOff val="25000"/>
                  </a:prstClr>
                </a:solidFill>
              </a:rPr>
              <a:t>September 2014: discussions at prior OGE summit</a:t>
            </a:r>
          </a:p>
          <a:p>
            <a:pPr marL="176213" indent="-176213"/>
            <a:r>
              <a:rPr lang="en-US" sz="1200" dirty="0" smtClean="0">
                <a:solidFill>
                  <a:prstClr val="black">
                    <a:lumMod val="75000"/>
                    <a:lumOff val="25000"/>
                  </a:prstClr>
                </a:solidFill>
              </a:rPr>
              <a:t>February 2015: meeting </a:t>
            </a:r>
            <a:endParaRPr lang="en-US" sz="1200" dirty="0">
              <a:solidFill>
                <a:prstClr val="black">
                  <a:lumMod val="75000"/>
                  <a:lumOff val="25000"/>
                </a:prstClr>
              </a:solidFill>
            </a:endParaRPr>
          </a:p>
          <a:p>
            <a:pPr marL="176213" indent="-176213">
              <a:spcBef>
                <a:spcPts val="1500"/>
              </a:spcBef>
              <a:spcAft>
                <a:spcPts val="200"/>
              </a:spcAft>
            </a:pPr>
            <a:r>
              <a:rPr lang="en-US" sz="1500" b="1" dirty="0" smtClean="0">
                <a:solidFill>
                  <a:prstClr val="black">
                    <a:lumMod val="75000"/>
                    <a:lumOff val="25000"/>
                  </a:prstClr>
                </a:solidFill>
              </a:rPr>
              <a:t>Part 2634</a:t>
            </a:r>
          </a:p>
          <a:p>
            <a:pPr marL="176213" indent="-176213"/>
            <a:r>
              <a:rPr lang="en-US" sz="1200" dirty="0" smtClean="0">
                <a:solidFill>
                  <a:prstClr val="black">
                    <a:lumMod val="75000"/>
                    <a:lumOff val="25000"/>
                  </a:prstClr>
                </a:solidFill>
              </a:rPr>
              <a:t>June 2015</a:t>
            </a:r>
            <a:r>
              <a:rPr lang="en-US" sz="1200" dirty="0">
                <a:solidFill>
                  <a:prstClr val="black">
                    <a:lumMod val="75000"/>
                    <a:lumOff val="25000"/>
                  </a:prstClr>
                </a:solidFill>
              </a:rPr>
              <a:t>: </a:t>
            </a:r>
            <a:r>
              <a:rPr lang="en-US" sz="1200" dirty="0" smtClean="0">
                <a:solidFill>
                  <a:prstClr val="black">
                    <a:lumMod val="75000"/>
                    <a:lumOff val="25000"/>
                  </a:prstClr>
                </a:solidFill>
              </a:rPr>
              <a:t>two meetings</a:t>
            </a:r>
            <a:endParaRPr lang="en-US" sz="1200" dirty="0">
              <a:solidFill>
                <a:prstClr val="black">
                  <a:lumMod val="75000"/>
                  <a:lumOff val="25000"/>
                </a:prstClr>
              </a:solidFill>
            </a:endParaRPr>
          </a:p>
          <a:p>
            <a:pPr marL="176213" indent="-176213">
              <a:spcBef>
                <a:spcPts val="1500"/>
              </a:spcBef>
              <a:spcAft>
                <a:spcPts val="200"/>
              </a:spcAft>
            </a:pPr>
            <a:r>
              <a:rPr lang="en-US" sz="1500" b="1" dirty="0" smtClean="0">
                <a:solidFill>
                  <a:prstClr val="black">
                    <a:lumMod val="75000"/>
                    <a:lumOff val="25000"/>
                  </a:prstClr>
                </a:solidFill>
              </a:rPr>
              <a:t>Part 2638</a:t>
            </a:r>
            <a:endParaRPr lang="en-US" sz="1500" dirty="0" smtClean="0">
              <a:solidFill>
                <a:prstClr val="black">
                  <a:lumMod val="75000"/>
                  <a:lumOff val="25000"/>
                </a:prstClr>
              </a:solidFill>
            </a:endParaRPr>
          </a:p>
          <a:p>
            <a:pPr marL="176213" indent="-176213"/>
            <a:r>
              <a:rPr lang="en-US" sz="1200" dirty="0" smtClean="0">
                <a:solidFill>
                  <a:prstClr val="black">
                    <a:lumMod val="75000"/>
                    <a:lumOff val="25000"/>
                  </a:prstClr>
                </a:solidFill>
              </a:rPr>
              <a:t>April 2015: focus group meeting and subsequent follow-up</a:t>
            </a:r>
          </a:p>
          <a:p>
            <a:pPr marL="176213" indent="-176213"/>
            <a:r>
              <a:rPr lang="en-US" sz="1200" dirty="0" smtClean="0">
                <a:solidFill>
                  <a:prstClr val="black">
                    <a:lumMod val="75000"/>
                    <a:lumOff val="25000"/>
                  </a:prstClr>
                </a:solidFill>
              </a:rPr>
              <a:t>May 2015: three meetings</a:t>
            </a:r>
          </a:p>
          <a:p>
            <a:pPr marL="176213" indent="-176213"/>
            <a:r>
              <a:rPr lang="en-US" sz="1200" dirty="0" smtClean="0">
                <a:solidFill>
                  <a:prstClr val="black">
                    <a:lumMod val="75000"/>
                    <a:lumOff val="25000"/>
                  </a:prstClr>
                </a:solidFill>
              </a:rPr>
              <a:t>June 2015: conference call and circulation of new draft</a:t>
            </a:r>
          </a:p>
          <a:p>
            <a:pPr marL="176213" indent="-176213"/>
            <a:r>
              <a:rPr lang="en-US" sz="1200" dirty="0" smtClean="0">
                <a:solidFill>
                  <a:prstClr val="black">
                    <a:lumMod val="75000"/>
                    <a:lumOff val="25000"/>
                  </a:prstClr>
                </a:solidFill>
              </a:rPr>
              <a:t>July 2015: CIGIE meeting</a:t>
            </a:r>
          </a:p>
          <a:p>
            <a:pPr marL="176213" indent="-176213"/>
            <a:r>
              <a:rPr lang="en-US" sz="1200" dirty="0" smtClean="0">
                <a:solidFill>
                  <a:prstClr val="black">
                    <a:lumMod val="75000"/>
                    <a:lumOff val="25000"/>
                  </a:prstClr>
                </a:solidFill>
              </a:rPr>
              <a:t>July-August 2015: various individual agency meetings</a:t>
            </a:r>
            <a:endParaRPr lang="en-US" sz="1200" dirty="0">
              <a:solidFill>
                <a:prstClr val="black">
                  <a:lumMod val="75000"/>
                  <a:lumOff val="25000"/>
                </a:prstClr>
              </a:solidFill>
            </a:endParaRPr>
          </a:p>
          <a:p>
            <a:pPr>
              <a:spcAft>
                <a:spcPts val="1000"/>
              </a:spcAft>
            </a:pPr>
            <a:endParaRPr lang="en-US" sz="1600" dirty="0">
              <a:solidFill>
                <a:prstClr val="black">
                  <a:lumMod val="75000"/>
                  <a:lumOff val="25000"/>
                </a:prstClr>
              </a:solidFill>
            </a:endParaRPr>
          </a:p>
        </p:txBody>
      </p:sp>
      <p:sp>
        <p:nvSpPr>
          <p:cNvPr id="5" name="TextBox 4"/>
          <p:cNvSpPr txBox="1"/>
          <p:nvPr/>
        </p:nvSpPr>
        <p:spPr>
          <a:xfrm>
            <a:off x="3736855" y="589961"/>
            <a:ext cx="4997465" cy="1338828"/>
          </a:xfrm>
          <a:prstGeom prst="rect">
            <a:avLst/>
          </a:prstGeom>
          <a:noFill/>
        </p:spPr>
        <p:txBody>
          <a:bodyPr wrap="square" rtlCol="0">
            <a:spAutoFit/>
          </a:bodyPr>
          <a:lstStyle/>
          <a:p>
            <a:pPr algn="r">
              <a:lnSpc>
                <a:spcPct val="80000"/>
              </a:lnSpc>
            </a:pPr>
            <a:r>
              <a:rPr lang="en-US" sz="4800" dirty="0" smtClean="0">
                <a:solidFill>
                  <a:prstClr val="black"/>
                </a:solidFill>
                <a:latin typeface="Calibri Light" panose="020F0302020204030204"/>
              </a:rPr>
              <a:t>Revision of OGE Regulations</a:t>
            </a:r>
            <a:endParaRPr lang="en-US" sz="4800" dirty="0">
              <a:solidFill>
                <a:prstClr val="black"/>
              </a:solidFill>
              <a:latin typeface="Calibri Light" panose="020F0302020204030204"/>
            </a:endParaRPr>
          </a:p>
        </p:txBody>
      </p:sp>
      <p:cxnSp>
        <p:nvCxnSpPr>
          <p:cNvPr id="7" name="Straight Connector 6"/>
          <p:cNvCxnSpPr/>
          <p:nvPr/>
        </p:nvCxnSpPr>
        <p:spPr>
          <a:xfrm>
            <a:off x="255932" y="1089666"/>
            <a:ext cx="2251213"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3492156" y="1566191"/>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23" name="Oval 22"/>
          <p:cNvSpPr>
            <a:spLocks noChangeAspect="1"/>
          </p:cNvSpPr>
          <p:nvPr/>
        </p:nvSpPr>
        <p:spPr>
          <a:xfrm>
            <a:off x="4581495" y="1510029"/>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24" name="Oval 23"/>
          <p:cNvSpPr>
            <a:spLocks noChangeAspect="1"/>
          </p:cNvSpPr>
          <p:nvPr/>
        </p:nvSpPr>
        <p:spPr>
          <a:xfrm>
            <a:off x="3035259" y="2380484"/>
            <a:ext cx="904804" cy="904804"/>
          </a:xfrm>
          <a:prstGeom prst="ellipse">
            <a:avLst/>
          </a:prstGeom>
          <a:solidFill>
            <a:srgbClr val="FF0000"/>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25" name="Oval 24"/>
          <p:cNvSpPr>
            <a:spLocks noChangeAspect="1"/>
          </p:cNvSpPr>
          <p:nvPr/>
        </p:nvSpPr>
        <p:spPr>
          <a:xfrm>
            <a:off x="5228504" y="2298889"/>
            <a:ext cx="905256" cy="905256"/>
          </a:xfrm>
          <a:prstGeom prst="ellipse">
            <a:avLst/>
          </a:prstGeom>
          <a:solidFill>
            <a:srgbClr val="FFFF00"/>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Tree>
    <p:extLst>
      <p:ext uri="{BB962C8B-B14F-4D97-AF65-F5344CB8AC3E}">
        <p14:creationId xmlns:p14="http://schemas.microsoft.com/office/powerpoint/2010/main" val="207107095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05556E-6 -1.85185E-6 L 0.12501 0.01852 L 0.12501 0.34815 L 0.17778 0.41852 L 0.75469 0.41852 " pathEditMode="relative" ptsTypes="AAAAA">
                                      <p:cBhvr>
                                        <p:cTn id="6" dur="3500" fill="hold"/>
                                        <p:tgtEl>
                                          <p:spTgt spid="24"/>
                                        </p:tgtEl>
                                        <p:attrNameLst>
                                          <p:attrName>ppt_x</p:attrName>
                                          <p:attrName>ppt_y</p:attrName>
                                        </p:attrNameLst>
                                      </p:cBhvr>
                                    </p:animMotion>
                                  </p:childTnLst>
                                </p:cTn>
                              </p:par>
                              <p:par>
                                <p:cTn id="7" presetID="0" presetClass="path" presetSubtype="0" accel="50000" decel="50000" fill="hold" grpId="0" nodeType="withEffect">
                                  <p:stCondLst>
                                    <p:cond delay="500"/>
                                  </p:stCondLst>
                                  <p:childTnLst>
                                    <p:animMotion origin="layout" path="M 2.77778E-6 -6.2963E-6 L -0.1151 0.02777 L -0.1151 0.35856 L -0.06128 0.43032 L 0.47743 0.43032 " pathEditMode="relative" ptsTypes="AAAAA">
                                      <p:cBhvr>
                                        <p:cTn id="8" dur="3500" fill="hold"/>
                                        <p:tgtEl>
                                          <p:spTgt spid="25"/>
                                        </p:tgtEl>
                                        <p:attrNameLst>
                                          <p:attrName>ppt_x</p:attrName>
                                          <p:attrName>ppt_y</p:attrName>
                                        </p:attrNameLst>
                                      </p:cBhvr>
                                    </p:animMotion>
                                  </p:childTnLst>
                                </p:cTn>
                              </p:par>
                              <p:par>
                                <p:cTn id="9" presetID="0" presetClass="path" presetSubtype="0" accel="50000" decel="50000" fill="hold" grpId="0" nodeType="withEffect">
                                  <p:stCondLst>
                                    <p:cond delay="1000"/>
                                  </p:stCondLst>
                                  <p:childTnLst>
                                    <p:animMotion origin="layout" path="M -1.38889E-6 5.18519E-6 L -0.04774 0.1426 L -0.04774 0.4713 L 0.00573 0.5426 L 0.56163 0.5426 " pathEditMode="relative" ptsTypes="AAAAA">
                                      <p:cBhvr>
                                        <p:cTn id="10" dur="3400" fill="hold"/>
                                        <p:tgtEl>
                                          <p:spTgt spid="23"/>
                                        </p:tgtEl>
                                        <p:attrNameLst>
                                          <p:attrName>ppt_x</p:attrName>
                                          <p:attrName>ppt_y</p:attrName>
                                        </p:attrNameLst>
                                      </p:cBhvr>
                                    </p:animMotion>
                                  </p:childTnLst>
                                </p:cTn>
                              </p:par>
                              <p:par>
                                <p:cTn id="11" presetID="0" presetClass="path" presetSubtype="0" accel="50000" decel="50000" fill="hold" grpId="0" nodeType="withEffect">
                                  <p:stCondLst>
                                    <p:cond delay="1500"/>
                                  </p:stCondLst>
                                  <p:childTnLst>
                                    <p:animMotion origin="layout" path="M 5.27778E-6 -3.7037E-7 L 0.07553 0.14422 L 0.07553 0.46829 L 0.13265 0.54445 L 0.65695 0.54283 " pathEditMode="relative" ptsTypes="AAAAA">
                                      <p:cBhvr>
                                        <p:cTn id="12" dur="31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514"/>
          <a:stretch/>
        </p:blipFill>
        <p:spPr bwMode="auto">
          <a:xfrm>
            <a:off x="0" y="1433513"/>
            <a:ext cx="9144000"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041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philmckinney.com/wp/wp-content/uploads/2015/07/we-listen-XL.jpg"/>
          <p:cNvPicPr>
            <a:picLocks noChangeAspect="1" noChangeArrowheads="1"/>
          </p:cNvPicPr>
          <p:nvPr/>
        </p:nvPicPr>
        <p:blipFill>
          <a:blip r:embed="rId2"/>
          <a:srcRect/>
          <a:stretch>
            <a:fillRect/>
          </a:stretch>
        </p:blipFill>
        <p:spPr bwMode="auto">
          <a:xfrm>
            <a:off x="-1" y="12700"/>
            <a:ext cx="9144001" cy="6287052"/>
          </a:xfrm>
          <a:prstGeom prst="rect">
            <a:avLst/>
          </a:prstGeom>
          <a:noFill/>
        </p:spPr>
      </p:pic>
    </p:spTree>
    <p:extLst>
      <p:ext uri="{BB962C8B-B14F-4D97-AF65-F5344CB8AC3E}">
        <p14:creationId xmlns:p14="http://schemas.microsoft.com/office/powerpoint/2010/main" val="3698318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835" y="381269"/>
            <a:ext cx="8557592" cy="4260309"/>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sz="12800" b="1" dirty="0" smtClean="0">
                <a:effectLst>
                  <a:outerShdw blurRad="38100" dist="38100" dir="2700000" algn="tl">
                    <a:srgbClr val="000000">
                      <a:alpha val="43137"/>
                    </a:srgbClr>
                  </a:outerShdw>
                </a:effectLst>
              </a:rPr>
              <a:t>Y</a:t>
            </a:r>
            <a:r>
              <a:rPr lang="en-US" sz="8900" b="1" dirty="0" smtClean="0">
                <a:effectLst>
                  <a:outerShdw blurRad="38100" dist="38100" dir="2700000" algn="tl">
                    <a:srgbClr val="000000">
                      <a:alpha val="43137"/>
                    </a:srgbClr>
                  </a:outerShdw>
                </a:effectLst>
              </a:rPr>
              <a:t>ou </a:t>
            </a:r>
            <a:r>
              <a:rPr lang="en-US" sz="12800" b="1" dirty="0" smtClean="0">
                <a:effectLst>
                  <a:outerShdw blurRad="38100" dist="38100" dir="2700000" algn="tl">
                    <a:srgbClr val="000000">
                      <a:alpha val="43137"/>
                    </a:srgbClr>
                  </a:outerShdw>
                </a:effectLst>
              </a:rPr>
              <a:t>A</a:t>
            </a:r>
            <a:r>
              <a:rPr lang="en-US" sz="8900" b="1" dirty="0" smtClean="0">
                <a:effectLst>
                  <a:outerShdw blurRad="38100" dist="38100" dir="2700000" algn="tl">
                    <a:srgbClr val="000000">
                      <a:alpha val="43137"/>
                    </a:srgbClr>
                  </a:outerShdw>
                </a:effectLst>
              </a:rPr>
              <a:t>sked for :</a:t>
            </a:r>
            <a:br>
              <a:rPr lang="en-US" sz="8900" b="1" dirty="0" smtClean="0">
                <a:effectLst>
                  <a:outerShdw blurRad="38100" dist="38100" dir="2700000" algn="tl">
                    <a:srgbClr val="000000">
                      <a:alpha val="43137"/>
                    </a:srgbClr>
                  </a:outerShdw>
                </a:effectLst>
              </a:rPr>
            </a:br>
            <a:r>
              <a:rPr lang="en-US" dirty="0" smtClean="0"/>
              <a:t>		</a:t>
            </a:r>
            <a:r>
              <a:rPr lang="en-US" sz="98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                 	</a:t>
            </a:r>
            <a:endParaRPr lang="en-US" sz="8900" dirty="0">
              <a:solidFill>
                <a:schemeClr val="tx1">
                  <a:lumMod val="50000"/>
                  <a:lumOff val="50000"/>
                </a:schemeClr>
              </a:solidFill>
            </a:endParaRPr>
          </a:p>
        </p:txBody>
      </p:sp>
      <p:sp>
        <p:nvSpPr>
          <p:cNvPr id="5" name="Text Placeholder 4"/>
          <p:cNvSpPr>
            <a:spLocks noGrp="1"/>
          </p:cNvSpPr>
          <p:nvPr>
            <p:ph type="body" idx="1"/>
          </p:nvPr>
        </p:nvSpPr>
        <p:spPr>
          <a:xfrm>
            <a:off x="417443" y="4453128"/>
            <a:ext cx="8229600" cy="1143000"/>
          </a:xfrm>
        </p:spPr>
        <p:txBody>
          <a:bodyPr>
            <a:noAutofit/>
          </a:bodyPr>
          <a:lstStyle/>
          <a:p>
            <a:r>
              <a:rPr lang="en-US" sz="96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C</a:t>
            </a:r>
            <a:r>
              <a:rPr lang="en-US" sz="80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lassroom</a:t>
            </a:r>
            <a:r>
              <a:rPr lang="en-US" sz="96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T</a:t>
            </a:r>
            <a:r>
              <a:rPr lang="en-US" sz="80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raining</a:t>
            </a:r>
            <a:endParaRPr lang="en-US" dirty="0"/>
          </a:p>
        </p:txBody>
      </p:sp>
    </p:spTree>
    <p:extLst>
      <p:ext uri="{BB962C8B-B14F-4D97-AF65-F5344CB8AC3E}">
        <p14:creationId xmlns:p14="http://schemas.microsoft.com/office/powerpoint/2010/main" val="143026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solidFill>
                  <a:prstClr val="black">
                    <a:lumMod val="75000"/>
                    <a:lumOff val="25000"/>
                  </a:prstClr>
                </a:solidFill>
                <a:effectLst>
                  <a:outerShdw blurRad="38100" dist="38100" dir="2700000" algn="tl">
                    <a:srgbClr val="000000">
                      <a:alpha val="43137"/>
                    </a:srgbClr>
                  </a:outerShdw>
                </a:effectLst>
              </a:rPr>
              <a:t>You Got It</a:t>
            </a:r>
            <a:r>
              <a:rPr lang="en-US" sz="6600" dirty="0">
                <a:solidFill>
                  <a:prstClr val="black">
                    <a:lumMod val="75000"/>
                    <a:lumOff val="25000"/>
                  </a:prstClr>
                </a:solidFill>
              </a:rPr>
              <a:t>:</a:t>
            </a:r>
            <a:endParaRPr lang="en-US" dirty="0"/>
          </a:p>
        </p:txBody>
      </p:sp>
      <p:pic>
        <p:nvPicPr>
          <p:cNvPr id="3074" name="Picture 2" descr="http://www.clipartpal.com/_thumbs/pd/education/big_blank_black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26" y="2143865"/>
            <a:ext cx="8656983"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4729" y="2435089"/>
            <a:ext cx="2723246" cy="2646878"/>
          </a:xfrm>
          <a:prstGeom prst="rect">
            <a:avLst/>
          </a:prstGeom>
          <a:noFill/>
        </p:spPr>
        <p:txBody>
          <a:bodyPr wrap="none" rtlCol="0">
            <a:spAutoFit/>
          </a:bodyPr>
          <a:lstStyle/>
          <a:p>
            <a:r>
              <a:rPr lang="en-US" sz="16600" dirty="0" smtClean="0">
                <a:latin typeface="Cooper Black" panose="0208090404030B020404" pitchFamily="18" charset="0"/>
              </a:rPr>
              <a:t>14</a:t>
            </a:r>
            <a:endParaRPr lang="en-US" sz="16600" dirty="0">
              <a:latin typeface="Cooper Black" panose="0208090404030B020404" pitchFamily="18" charset="0"/>
            </a:endParaRPr>
          </a:p>
        </p:txBody>
      </p:sp>
      <p:sp>
        <p:nvSpPr>
          <p:cNvPr id="4" name="TextBox 3"/>
          <p:cNvSpPr txBox="1"/>
          <p:nvPr/>
        </p:nvSpPr>
        <p:spPr>
          <a:xfrm>
            <a:off x="3538291" y="4201257"/>
            <a:ext cx="5039906" cy="1323439"/>
          </a:xfrm>
          <a:prstGeom prst="rect">
            <a:avLst/>
          </a:prstGeom>
          <a:noFill/>
        </p:spPr>
        <p:txBody>
          <a:bodyPr wrap="none" rtlCol="0">
            <a:spAutoFit/>
          </a:bodyPr>
          <a:lstStyle/>
          <a:p>
            <a:r>
              <a:rPr lang="en-US" sz="4000" b="1" dirty="0">
                <a:ln w="18000">
                  <a:solidFill>
                    <a:schemeClr val="tx1">
                      <a:lumMod val="65000"/>
                      <a:lumOff val="35000"/>
                    </a:schemeClr>
                  </a:solidFill>
                  <a:prstDash val="solid"/>
                  <a:miter lim="800000"/>
                </a:ln>
                <a:solidFill>
                  <a:schemeClr val="accent1">
                    <a:lumMod val="75000"/>
                  </a:schemeClr>
                </a:solidFill>
                <a:effectLst>
                  <a:outerShdw blurRad="25500" dist="23000" dir="7020000" algn="tl">
                    <a:srgbClr val="000000">
                      <a:alpha val="50000"/>
                    </a:srgbClr>
                  </a:outerShdw>
                </a:effectLst>
                <a:latin typeface="Calibri Light" panose="020F0302020204030204"/>
              </a:rPr>
              <a:t>Intensive </a:t>
            </a:r>
            <a:r>
              <a:rPr lang="en-US" sz="4000" b="1" dirty="0" smtClean="0">
                <a:ln w="18000">
                  <a:solidFill>
                    <a:schemeClr val="tx1">
                      <a:lumMod val="65000"/>
                      <a:lumOff val="35000"/>
                    </a:schemeClr>
                  </a:solidFill>
                  <a:prstDash val="solid"/>
                  <a:miter lim="800000"/>
                </a:ln>
                <a:solidFill>
                  <a:schemeClr val="accent1">
                    <a:lumMod val="75000"/>
                  </a:schemeClr>
                </a:solidFill>
                <a:effectLst>
                  <a:outerShdw blurRad="25500" dist="23000" dir="7020000" algn="tl">
                    <a:srgbClr val="000000">
                      <a:alpha val="50000"/>
                    </a:srgbClr>
                  </a:outerShdw>
                </a:effectLst>
                <a:latin typeface="Calibri Light" panose="020F0302020204030204"/>
              </a:rPr>
              <a:t>Curriculum for</a:t>
            </a:r>
          </a:p>
          <a:p>
            <a:r>
              <a:rPr lang="en-US" sz="4000" b="1" dirty="0" smtClean="0">
                <a:ln w="18000">
                  <a:solidFill>
                    <a:schemeClr val="tx1">
                      <a:lumMod val="65000"/>
                      <a:lumOff val="35000"/>
                    </a:schemeClr>
                  </a:solidFill>
                  <a:prstDash val="solid"/>
                  <a:miter lim="800000"/>
                </a:ln>
                <a:solidFill>
                  <a:schemeClr val="accent1">
                    <a:lumMod val="75000"/>
                  </a:schemeClr>
                </a:solidFill>
                <a:effectLst>
                  <a:outerShdw blurRad="25500" dist="23000" dir="7020000" algn="tl">
                    <a:srgbClr val="000000">
                      <a:alpha val="50000"/>
                    </a:srgbClr>
                  </a:outerShdw>
                </a:effectLst>
                <a:latin typeface="Calibri Light" panose="020F0302020204030204"/>
              </a:rPr>
              <a:t>New </a:t>
            </a:r>
            <a:r>
              <a:rPr lang="en-US" sz="4000" b="1" dirty="0">
                <a:ln w="18000">
                  <a:solidFill>
                    <a:schemeClr val="tx1">
                      <a:lumMod val="65000"/>
                      <a:lumOff val="35000"/>
                    </a:schemeClr>
                  </a:solidFill>
                  <a:prstDash val="solid"/>
                  <a:miter lim="800000"/>
                </a:ln>
                <a:solidFill>
                  <a:schemeClr val="accent1">
                    <a:lumMod val="75000"/>
                  </a:schemeClr>
                </a:solidFill>
                <a:effectLst>
                  <a:outerShdw blurRad="25500" dist="23000" dir="7020000" algn="tl">
                    <a:srgbClr val="000000">
                      <a:alpha val="50000"/>
                    </a:srgbClr>
                  </a:outerShdw>
                </a:effectLst>
                <a:latin typeface="Calibri Light" panose="020F0302020204030204"/>
              </a:rPr>
              <a:t>Ethics Officials</a:t>
            </a:r>
            <a:endParaRPr lang="en-US" sz="4000" dirty="0"/>
          </a:p>
        </p:txBody>
      </p:sp>
      <p:sp>
        <p:nvSpPr>
          <p:cNvPr id="6" name="TextBox 5"/>
          <p:cNvSpPr txBox="1"/>
          <p:nvPr/>
        </p:nvSpPr>
        <p:spPr>
          <a:xfrm>
            <a:off x="3389243" y="2266137"/>
            <a:ext cx="4809009" cy="830997"/>
          </a:xfrm>
          <a:prstGeom prst="rect">
            <a:avLst/>
          </a:prstGeom>
          <a:noFill/>
        </p:spPr>
        <p:txBody>
          <a:bodyPr wrap="none" rtlCol="0">
            <a:spAutoFit/>
          </a:bodyPr>
          <a:lstStyle/>
          <a:p>
            <a:r>
              <a:rPr lang="en-US" sz="44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 </a:t>
            </a:r>
            <a:r>
              <a:rPr lang="en-US" sz="48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Regional </a:t>
            </a:r>
            <a:r>
              <a:rPr lang="en-US" sz="48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Symposia</a:t>
            </a:r>
            <a:endParaRPr lang="en-US" sz="1400" dirty="0"/>
          </a:p>
        </p:txBody>
      </p:sp>
      <p:sp>
        <p:nvSpPr>
          <p:cNvPr id="7" name="TextBox 6"/>
          <p:cNvSpPr txBox="1"/>
          <p:nvPr/>
        </p:nvSpPr>
        <p:spPr>
          <a:xfrm>
            <a:off x="3568148" y="3150721"/>
            <a:ext cx="4547207" cy="830997"/>
          </a:xfrm>
          <a:prstGeom prst="rect">
            <a:avLst/>
          </a:prstGeom>
          <a:noFill/>
        </p:spPr>
        <p:txBody>
          <a:bodyPr wrap="none" rtlCol="0">
            <a:spAutoFit/>
          </a:bodyPr>
          <a:lstStyle/>
          <a:p>
            <a:r>
              <a:rPr lang="en-US" sz="48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Spring Workshops</a:t>
            </a:r>
            <a:endParaRPr lang="en-US" sz="1600" dirty="0"/>
          </a:p>
        </p:txBody>
      </p:sp>
    </p:spTree>
    <p:extLst>
      <p:ext uri="{BB962C8B-B14F-4D97-AF65-F5344CB8AC3E}">
        <p14:creationId xmlns:p14="http://schemas.microsoft.com/office/powerpoint/2010/main" val="1099824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22960" y="4542579"/>
            <a:ext cx="7953292" cy="1143000"/>
          </a:xfrm>
        </p:spPr>
        <p:txBody>
          <a:bodyPr>
            <a:normAutofit fontScale="92500" lnSpcReduction="20000"/>
          </a:bodyPr>
          <a:lstStyle/>
          <a:p>
            <a:r>
              <a:rPr lang="en-US" sz="95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T</a:t>
            </a:r>
            <a:r>
              <a:rPr lang="en-US" sz="80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raining </a:t>
            </a:r>
            <a:r>
              <a:rPr lang="en-US" sz="104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P</a:t>
            </a:r>
            <a:r>
              <a:rPr lang="en-US" sz="86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roducts</a:t>
            </a:r>
            <a:endParaRPr lang="en-US" dirty="0"/>
          </a:p>
        </p:txBody>
      </p:sp>
      <p:sp>
        <p:nvSpPr>
          <p:cNvPr id="6" name="Title 3"/>
          <p:cNvSpPr>
            <a:spLocks noGrp="1"/>
          </p:cNvSpPr>
          <p:nvPr>
            <p:ph type="title"/>
          </p:nvPr>
        </p:nvSpPr>
        <p:spPr>
          <a:xfrm>
            <a:off x="516835" y="381269"/>
            <a:ext cx="8557592" cy="4260309"/>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sz="12800" b="1" dirty="0" smtClean="0">
                <a:effectLst>
                  <a:outerShdw blurRad="38100" dist="38100" dir="2700000" algn="tl">
                    <a:srgbClr val="000000">
                      <a:alpha val="43137"/>
                    </a:srgbClr>
                  </a:outerShdw>
                </a:effectLst>
              </a:rPr>
              <a:t>Y</a:t>
            </a:r>
            <a:r>
              <a:rPr lang="en-US" sz="8900" b="1" dirty="0" smtClean="0">
                <a:effectLst>
                  <a:outerShdw blurRad="38100" dist="38100" dir="2700000" algn="tl">
                    <a:srgbClr val="000000">
                      <a:alpha val="43137"/>
                    </a:srgbClr>
                  </a:outerShdw>
                </a:effectLst>
              </a:rPr>
              <a:t>ou </a:t>
            </a:r>
            <a:r>
              <a:rPr lang="en-US" sz="12800" b="1" dirty="0" smtClean="0">
                <a:effectLst>
                  <a:outerShdw blurRad="38100" dist="38100" dir="2700000" algn="tl">
                    <a:srgbClr val="000000">
                      <a:alpha val="43137"/>
                    </a:srgbClr>
                  </a:outerShdw>
                </a:effectLst>
              </a:rPr>
              <a:t>A</a:t>
            </a:r>
            <a:r>
              <a:rPr lang="en-US" sz="8900" b="1" dirty="0" smtClean="0">
                <a:effectLst>
                  <a:outerShdw blurRad="38100" dist="38100" dir="2700000" algn="tl">
                    <a:srgbClr val="000000">
                      <a:alpha val="43137"/>
                    </a:srgbClr>
                  </a:outerShdw>
                </a:effectLst>
              </a:rPr>
              <a:t>sked for :</a:t>
            </a:r>
            <a:br>
              <a:rPr lang="en-US" sz="8900" b="1" dirty="0" smtClean="0">
                <a:effectLst>
                  <a:outerShdw blurRad="38100" dist="38100" dir="2700000" algn="tl">
                    <a:srgbClr val="000000">
                      <a:alpha val="43137"/>
                    </a:srgbClr>
                  </a:outerShdw>
                </a:effectLst>
              </a:rPr>
            </a:br>
            <a:r>
              <a:rPr lang="en-US" dirty="0" smtClean="0"/>
              <a:t>		</a:t>
            </a:r>
            <a:r>
              <a:rPr lang="en-US" sz="98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                 	</a:t>
            </a:r>
            <a:endParaRPr lang="en-US" sz="8900" dirty="0">
              <a:solidFill>
                <a:schemeClr val="tx1">
                  <a:lumMod val="50000"/>
                  <a:lumOff val="50000"/>
                </a:schemeClr>
              </a:solidFill>
            </a:endParaRPr>
          </a:p>
        </p:txBody>
      </p:sp>
    </p:spTree>
    <p:extLst>
      <p:ext uri="{BB962C8B-B14F-4D97-AF65-F5344CB8AC3E}">
        <p14:creationId xmlns:p14="http://schemas.microsoft.com/office/powerpoint/2010/main" val="7781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8312"/>
            <a:ext cx="7543800" cy="1450757"/>
          </a:xfrm>
        </p:spPr>
        <p:txBody>
          <a:bodyPr/>
          <a:lstStyle/>
          <a:p>
            <a:r>
              <a:rPr lang="en-US" sz="6600" b="1" dirty="0">
                <a:solidFill>
                  <a:prstClr val="black">
                    <a:lumMod val="75000"/>
                    <a:lumOff val="25000"/>
                  </a:prstClr>
                </a:solidFill>
                <a:effectLst>
                  <a:outerShdw blurRad="38100" dist="38100" dir="2700000" algn="tl">
                    <a:srgbClr val="000000">
                      <a:alpha val="43137"/>
                    </a:srgbClr>
                  </a:outerShdw>
                </a:effectLst>
              </a:rPr>
              <a:t>You Got It</a:t>
            </a:r>
            <a:r>
              <a:rPr lang="en-US" sz="6600" dirty="0">
                <a:solidFill>
                  <a:prstClr val="black">
                    <a:lumMod val="75000"/>
                    <a:lumOff val="25000"/>
                  </a:prstClr>
                </a:solidFill>
              </a:rPr>
              <a:t>:</a:t>
            </a:r>
            <a:endParaRPr lang="en-US" dirty="0"/>
          </a:p>
        </p:txBody>
      </p:sp>
      <p:pic>
        <p:nvPicPr>
          <p:cNvPr id="4" name="Picture 2" descr="https://upload.wikimedia.org/wikipedia/commons/d/d8/Shimer_College_class_1995_octagonal_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91" y="1224754"/>
            <a:ext cx="7597394"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1368" y="3356091"/>
            <a:ext cx="3022943" cy="1754326"/>
          </a:xfrm>
          <a:prstGeom prst="rect">
            <a:avLst/>
          </a:prstGeom>
          <a:solidFill>
            <a:schemeClr val="bg2"/>
          </a:solidFill>
        </p:spPr>
        <p:txBody>
          <a:bodyPr wrap="none" rtlCol="0">
            <a:spAutoFit/>
          </a:bodyPr>
          <a:lstStyle/>
          <a:p>
            <a:r>
              <a:rPr lang="en-US" sz="5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Employee </a:t>
            </a:r>
          </a:p>
          <a:p>
            <a:r>
              <a:rPr lang="en-US" sz="5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Scenarios</a:t>
            </a:r>
            <a:endParaRPr lang="en-US" dirty="0"/>
          </a:p>
        </p:txBody>
      </p:sp>
    </p:spTree>
    <p:extLst>
      <p:ext uri="{BB962C8B-B14F-4D97-AF65-F5344CB8AC3E}">
        <p14:creationId xmlns:p14="http://schemas.microsoft.com/office/powerpoint/2010/main" val="323972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77" t="7858" r="31250"/>
          <a:stretch/>
        </p:blipFill>
        <p:spPr bwMode="auto">
          <a:xfrm>
            <a:off x="-115959" y="-152400"/>
            <a:ext cx="9578010" cy="9478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10139" y="2536125"/>
            <a:ext cx="6182139" cy="2215991"/>
          </a:xfrm>
          <a:prstGeom prst="rect">
            <a:avLst/>
          </a:prstGeom>
          <a:solidFill>
            <a:schemeClr val="tx1"/>
          </a:solidFill>
        </p:spPr>
        <p:txBody>
          <a:bodyPr wrap="square" rtlCol="0">
            <a:spAutoFit/>
          </a:bodyPr>
          <a:lstStyle/>
          <a:p>
            <a:pPr algn="ctr"/>
            <a:r>
              <a:rPr lang="en-US" sz="6000" b="1" dirty="0" smtClean="0">
                <a:ln w="18000">
                  <a:solidFill>
                    <a:prstClr val="black">
                      <a:lumMod val="65000"/>
                      <a:lumOff val="35000"/>
                    </a:prstClr>
                  </a:solidFill>
                  <a:prstDash val="solid"/>
                  <a:miter lim="800000"/>
                </a:ln>
                <a:solidFill>
                  <a:schemeClr val="bg1"/>
                </a:solidFill>
                <a:effectLst>
                  <a:outerShdw blurRad="25500" dist="23000" dir="7020000" algn="tl">
                    <a:srgbClr val="000000">
                      <a:alpha val="50000"/>
                    </a:srgbClr>
                  </a:outerShdw>
                </a:effectLst>
                <a:latin typeface="Calibri Light" panose="020F0302020204030204"/>
              </a:rPr>
              <a:t>Staff Training Videos</a:t>
            </a:r>
          </a:p>
          <a:p>
            <a:endParaRPr lang="en-US" dirty="0"/>
          </a:p>
        </p:txBody>
      </p:sp>
      <p:pic>
        <p:nvPicPr>
          <p:cNvPr id="7" name="Picture 2" descr="https://www.youtube.com/yt/brand/media/image/YouTube-logo-full_color.png"/>
          <p:cNvPicPr>
            <a:picLocks noChangeAspect="1" noChangeArrowheads="1"/>
          </p:cNvPicPr>
          <p:nvPr/>
        </p:nvPicPr>
        <p:blipFill>
          <a:blip r:embed="rId4"/>
          <a:srcRect/>
          <a:stretch>
            <a:fillRect/>
          </a:stretch>
        </p:blipFill>
        <p:spPr bwMode="auto">
          <a:xfrm>
            <a:off x="-367872" y="549275"/>
            <a:ext cx="3232914" cy="2011680"/>
          </a:xfrm>
          <a:prstGeom prst="rect">
            <a:avLst/>
          </a:prstGeom>
          <a:noFill/>
        </p:spPr>
      </p:pic>
    </p:spTree>
    <p:extLst>
      <p:ext uri="{BB962C8B-B14F-4D97-AF65-F5344CB8AC3E}">
        <p14:creationId xmlns:p14="http://schemas.microsoft.com/office/powerpoint/2010/main" val="31860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554" t="18648" r="48207"/>
          <a:stretch/>
        </p:blipFill>
        <p:spPr bwMode="auto">
          <a:xfrm>
            <a:off x="0" y="1649912"/>
            <a:ext cx="9143999" cy="836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01" r="50707" b="74203"/>
          <a:stretch/>
        </p:blipFill>
        <p:spPr bwMode="auto">
          <a:xfrm>
            <a:off x="129209" y="0"/>
            <a:ext cx="9014791" cy="148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19639" y="2669475"/>
            <a:ext cx="6182139" cy="2215991"/>
          </a:xfrm>
          <a:prstGeom prst="rect">
            <a:avLst/>
          </a:prstGeom>
          <a:solidFill>
            <a:schemeClr val="tx1"/>
          </a:solidFill>
        </p:spPr>
        <p:txBody>
          <a:bodyPr wrap="square" rtlCol="0">
            <a:spAutoFit/>
          </a:bodyPr>
          <a:lstStyle/>
          <a:p>
            <a:pPr algn="ctr"/>
            <a:r>
              <a:rPr lang="en-US" sz="6000" b="1" dirty="0" smtClean="0">
                <a:ln w="18000">
                  <a:solidFill>
                    <a:prstClr val="black">
                      <a:lumMod val="65000"/>
                      <a:lumOff val="35000"/>
                    </a:prstClr>
                  </a:solidFill>
                  <a:prstDash val="solid"/>
                  <a:miter lim="800000"/>
                </a:ln>
                <a:solidFill>
                  <a:schemeClr val="bg1"/>
                </a:solidFill>
                <a:effectLst>
                  <a:outerShdw blurRad="25500" dist="23000" dir="7020000" algn="tl">
                    <a:srgbClr val="000000">
                      <a:alpha val="50000"/>
                    </a:srgbClr>
                  </a:outerShdw>
                </a:effectLst>
                <a:latin typeface="Calibri Light" panose="020F0302020204030204"/>
              </a:rPr>
              <a:t>Staff Training </a:t>
            </a:r>
          </a:p>
          <a:p>
            <a:pPr algn="ctr"/>
            <a:r>
              <a:rPr lang="en-US" sz="6000" b="1" dirty="0" smtClean="0">
                <a:ln w="18000">
                  <a:solidFill>
                    <a:prstClr val="black">
                      <a:lumMod val="65000"/>
                      <a:lumOff val="35000"/>
                    </a:prstClr>
                  </a:solidFill>
                  <a:prstDash val="solid"/>
                  <a:miter lim="800000"/>
                </a:ln>
                <a:solidFill>
                  <a:schemeClr val="bg1"/>
                </a:solidFill>
                <a:effectLst>
                  <a:outerShdw blurRad="25500" dist="23000" dir="7020000" algn="tl">
                    <a:srgbClr val="000000">
                      <a:alpha val="50000"/>
                    </a:srgbClr>
                  </a:outerShdw>
                </a:effectLst>
                <a:latin typeface="Calibri Light" panose="020F0302020204030204"/>
              </a:rPr>
              <a:t>Materials</a:t>
            </a:r>
          </a:p>
          <a:p>
            <a:endParaRPr lang="en-US" dirty="0"/>
          </a:p>
        </p:txBody>
      </p:sp>
    </p:spTree>
    <p:extLst>
      <p:ext uri="{BB962C8B-B14F-4D97-AF65-F5344CB8AC3E}">
        <p14:creationId xmlns:p14="http://schemas.microsoft.com/office/powerpoint/2010/main" val="2442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solidFill>
                  <a:prstClr val="black">
                    <a:lumMod val="75000"/>
                    <a:lumOff val="25000"/>
                  </a:prstClr>
                </a:solidFill>
                <a:effectLst>
                  <a:outerShdw blurRad="38100" dist="38100" dir="2700000" algn="tl">
                    <a:srgbClr val="000000">
                      <a:alpha val="43137"/>
                    </a:srgbClr>
                  </a:outerShdw>
                </a:effectLst>
              </a:rPr>
              <a:t>You Also Got</a:t>
            </a:r>
            <a:r>
              <a:rPr lang="en-US" sz="6600" dirty="0">
                <a:solidFill>
                  <a:prstClr val="black">
                    <a:lumMod val="75000"/>
                    <a:lumOff val="25000"/>
                  </a:prstClr>
                </a:solidFill>
              </a:rPr>
              <a:t>:</a:t>
            </a:r>
            <a:endParaRPr lang="en-US" dirty="0"/>
          </a:p>
        </p:txBody>
      </p:sp>
      <p:pic>
        <p:nvPicPr>
          <p:cNvPr id="8196" name="Picture 4" descr="http://onlineclassescentral.com/wp-content/uploads/sites/3/2013/06/dist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0" y="1883074"/>
            <a:ext cx="9061369" cy="4297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9541" y="1906331"/>
            <a:ext cx="2313710" cy="2215991"/>
          </a:xfrm>
          <a:prstGeom prst="rect">
            <a:avLst/>
          </a:prstGeom>
          <a:noFill/>
        </p:spPr>
        <p:txBody>
          <a:bodyPr wrap="none" rtlCol="0">
            <a:spAutoFit/>
          </a:bodyPr>
          <a:lstStyle/>
          <a:p>
            <a:r>
              <a:rPr lang="en-US" sz="13800" b="1" dirty="0" smtClean="0">
                <a:ln w="57150">
                  <a:solidFill>
                    <a:schemeClr val="tx1"/>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Cooper Black" panose="0208090404030B020404" pitchFamily="18" charset="0"/>
              </a:rPr>
              <a:t>34</a:t>
            </a:r>
            <a:endParaRPr lang="en-US" sz="13800" b="1" dirty="0">
              <a:ln w="57150">
                <a:solidFill>
                  <a:schemeClr val="tx1"/>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Cooper Black" panose="0208090404030B020404" pitchFamily="18" charset="0"/>
            </a:endParaRPr>
          </a:p>
        </p:txBody>
      </p:sp>
      <p:sp>
        <p:nvSpPr>
          <p:cNvPr id="6" name="TextBox 5"/>
          <p:cNvSpPr txBox="1"/>
          <p:nvPr/>
        </p:nvSpPr>
        <p:spPr>
          <a:xfrm>
            <a:off x="5277678" y="3260969"/>
            <a:ext cx="3613682" cy="1446550"/>
          </a:xfrm>
          <a:prstGeom prst="rect">
            <a:avLst/>
          </a:prstGeom>
          <a:noFill/>
        </p:spPr>
        <p:txBody>
          <a:bodyPr wrap="none" rtlCol="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libri Light" panose="020F0302020204030204"/>
              </a:rPr>
              <a:t>Monthly</a:t>
            </a:r>
          </a:p>
          <a:p>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libri Light" panose="020F0302020204030204"/>
              </a:rPr>
              <a:t>Learning Series</a:t>
            </a:r>
            <a:endParaRPr lang="en-US"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TextBox 6"/>
          <p:cNvSpPr txBox="1"/>
          <p:nvPr/>
        </p:nvSpPr>
        <p:spPr>
          <a:xfrm>
            <a:off x="5748101" y="5002677"/>
            <a:ext cx="2598788" cy="769441"/>
          </a:xfrm>
          <a:prstGeom prst="rect">
            <a:avLst/>
          </a:prstGeom>
          <a:noFill/>
        </p:spPr>
        <p:txBody>
          <a:bodyPr wrap="none" rtlCol="0">
            <a:spAutoFit/>
          </a:bodyPr>
          <a:lstStyle/>
          <a:p>
            <a:r>
              <a:rPr lang="en-US" sz="44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 </a:t>
            </a: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libri Light" panose="020F0302020204030204"/>
              </a:rPr>
              <a:t>&amp; MOOCs</a:t>
            </a:r>
            <a:endParaRPr lang="en-US"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861405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835" y="381269"/>
            <a:ext cx="8557592" cy="4260309"/>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sz="9800" b="1" dirty="0" smtClean="0">
                <a:effectLst>
                  <a:outerShdw blurRad="38100" dist="38100" dir="2700000" algn="tl">
                    <a:srgbClr val="000000">
                      <a:alpha val="43137"/>
                    </a:srgbClr>
                  </a:outerShdw>
                </a:effectLst>
              </a:rPr>
              <a:t>W</a:t>
            </a:r>
            <a:r>
              <a:rPr lang="en-US" b="1" dirty="0" smtClean="0">
                <a:effectLst>
                  <a:outerShdw blurRad="38100" dist="38100" dir="2700000" algn="tl">
                    <a:srgbClr val="000000">
                      <a:alpha val="43137"/>
                    </a:srgbClr>
                  </a:outerShdw>
                </a:effectLst>
              </a:rPr>
              <a:t>hat’s </a:t>
            </a:r>
            <a:r>
              <a:rPr lang="en-US" sz="9800" b="1" dirty="0" smtClean="0">
                <a:effectLst>
                  <a:outerShdw blurRad="38100" dist="38100" dir="2700000" algn="tl">
                    <a:srgbClr val="000000">
                      <a:alpha val="43137"/>
                    </a:srgbClr>
                  </a:outerShdw>
                </a:effectLst>
              </a:rPr>
              <a:t>C</a:t>
            </a:r>
            <a:r>
              <a:rPr lang="en-US" b="1" dirty="0" smtClean="0">
                <a:effectLst>
                  <a:outerShdw blurRad="38100" dist="38100" dir="2700000" algn="tl">
                    <a:srgbClr val="000000">
                      <a:alpha val="43137"/>
                    </a:srgbClr>
                  </a:outerShdw>
                </a:effectLst>
              </a:rPr>
              <a:t>oming?</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(You might ask)</a:t>
            </a:r>
            <a:br>
              <a:rPr lang="en-US" b="1" dirty="0" smtClean="0">
                <a:effectLst>
                  <a:outerShdw blurRad="38100" dist="38100" dir="2700000" algn="tl">
                    <a:srgbClr val="000000">
                      <a:alpha val="43137"/>
                    </a:srgbClr>
                  </a:outerShdw>
                </a:effectLst>
              </a:rPr>
            </a:br>
            <a:r>
              <a:rPr lang="en-US" dirty="0" smtClean="0"/>
              <a:t>		</a:t>
            </a:r>
            <a:r>
              <a:rPr lang="en-US" sz="98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                 	</a:t>
            </a:r>
            <a:endParaRPr lang="en-US" sz="8900" dirty="0">
              <a:solidFill>
                <a:schemeClr val="tx1">
                  <a:lumMod val="50000"/>
                  <a:lumOff val="50000"/>
                </a:schemeClr>
              </a:solidFill>
            </a:endParaRPr>
          </a:p>
        </p:txBody>
      </p:sp>
      <p:sp>
        <p:nvSpPr>
          <p:cNvPr id="6" name="Text Placeholder 4"/>
          <p:cNvSpPr>
            <a:spLocks noGrp="1"/>
          </p:cNvSpPr>
          <p:nvPr>
            <p:ph type="body" idx="1"/>
          </p:nvPr>
        </p:nvSpPr>
        <p:spPr>
          <a:xfrm>
            <a:off x="822960" y="4542579"/>
            <a:ext cx="7953292" cy="1143000"/>
          </a:xfrm>
        </p:spPr>
        <p:txBody>
          <a:bodyPr>
            <a:normAutofit fontScale="92500" lnSpcReduction="20000"/>
          </a:bodyPr>
          <a:lstStyle/>
          <a:p>
            <a:r>
              <a:rPr lang="en-US" sz="95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T</a:t>
            </a:r>
            <a:r>
              <a:rPr lang="en-US" sz="80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raining </a:t>
            </a:r>
            <a:r>
              <a:rPr lang="en-US" sz="104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P</a:t>
            </a:r>
            <a:r>
              <a:rPr lang="en-US" sz="8600" b="1" cap="none" spc="0" dirty="0">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roducts</a:t>
            </a:r>
            <a:endParaRPr lang="en-US" dirty="0"/>
          </a:p>
        </p:txBody>
      </p:sp>
    </p:spTree>
    <p:extLst>
      <p:ext uri="{BB962C8B-B14F-4D97-AF65-F5344CB8AC3E}">
        <p14:creationId xmlns:p14="http://schemas.microsoft.com/office/powerpoint/2010/main" val="7296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28560" y="5397348"/>
            <a:ext cx="1536193" cy="676656"/>
          </a:xfrm>
          <a:prstGeom prst="rect">
            <a:avLst/>
          </a:prstGeom>
          <a:solidFill>
            <a:srgbClr val="4F81BD"/>
          </a:solidFill>
          <a:ln w="12700" cap="flat" cmpd="sng" algn="ctr">
            <a:solidFill>
              <a:sysClr val="window" lastClr="FFFFFF">
                <a:lumMod val="50000"/>
              </a:sysClr>
            </a:solidFill>
            <a:prstDash val="solid"/>
          </a:ln>
          <a:effectLst/>
        </p:spPr>
        <p:txBody>
          <a:bodyPr lIns="0" rIns="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Submit in ROCIS; OMB receives</a:t>
            </a:r>
          </a:p>
        </p:txBody>
      </p:sp>
      <p:sp>
        <p:nvSpPr>
          <p:cNvPr id="44" name="Rectangle 43"/>
          <p:cNvSpPr/>
          <p:nvPr/>
        </p:nvSpPr>
        <p:spPr>
          <a:xfrm>
            <a:off x="3849568" y="5397348"/>
            <a:ext cx="10789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6" name="Rectangle 45"/>
          <p:cNvSpPr/>
          <p:nvPr/>
        </p:nvSpPr>
        <p:spPr>
          <a:xfrm>
            <a:off x="1239154" y="5397348"/>
            <a:ext cx="1307592" cy="676656"/>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7" name="Rectangle 46"/>
          <p:cNvSpPr/>
          <p:nvPr/>
        </p:nvSpPr>
        <p:spPr>
          <a:xfrm>
            <a:off x="2541977" y="5397348"/>
            <a:ext cx="1307592"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Call w/ OMB</a:t>
            </a:r>
          </a:p>
        </p:txBody>
      </p:sp>
      <p:sp>
        <p:nvSpPr>
          <p:cNvPr id="48" name="Rectangle 47"/>
          <p:cNvSpPr/>
          <p:nvPr/>
        </p:nvSpPr>
        <p:spPr>
          <a:xfrm>
            <a:off x="6464951"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draft to agencies</a:t>
            </a:r>
          </a:p>
        </p:txBody>
      </p:sp>
      <p:sp>
        <p:nvSpPr>
          <p:cNvPr id="49" name="Circular Arrow 48"/>
          <p:cNvSpPr/>
          <p:nvPr/>
        </p:nvSpPr>
        <p:spPr>
          <a:xfrm rot="21333971" flipV="1">
            <a:off x="6787339" y="4177879"/>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0" name="Rectangle 49"/>
          <p:cNvSpPr/>
          <p:nvPr/>
        </p:nvSpPr>
        <p:spPr>
          <a:xfrm rot="5249000">
            <a:off x="7644384" y="4226916"/>
            <a:ext cx="1307592" cy="676656"/>
          </a:xfrm>
          <a:prstGeom prst="rect">
            <a:avLst/>
          </a:prstGeom>
          <a:solidFill>
            <a:srgbClr val="9BBB59"/>
          </a:solidFill>
          <a:ln w="12700" cap="flat" cmpd="sng" algn="ctr">
            <a:solidFill>
              <a:sysClr val="window" lastClr="FFFFFF">
                <a:lumMod val="50000"/>
              </a:sysClr>
            </a:solidFill>
            <a:prstDash val="solid"/>
          </a:ln>
          <a:effectLst/>
        </p:spPr>
        <p:txBody>
          <a:bodyPr lIns="91440" rIns="9144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Agencies respond to OMB</a:t>
            </a:r>
          </a:p>
        </p:txBody>
      </p:sp>
      <p:sp>
        <p:nvSpPr>
          <p:cNvPr id="51" name="Rectangle 50"/>
          <p:cNvSpPr/>
          <p:nvPr/>
        </p:nvSpPr>
        <p:spPr>
          <a:xfrm>
            <a:off x="5116905" y="3038196"/>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Respond to OMB; OMB shares w/ </a:t>
            </a:r>
            <a:r>
              <a:rPr lang="en-US" sz="1400" kern="0" dirty="0" err="1" smtClean="0">
                <a:solidFill>
                  <a:prstClr val="white"/>
                </a:solidFill>
                <a:effectLst>
                  <a:outerShdw blurRad="38100" dist="38100" dir="2700000" algn="tl">
                    <a:srgbClr val="000000">
                      <a:alpha val="43137"/>
                    </a:srgbClr>
                  </a:outerShdw>
                </a:effectLst>
                <a:latin typeface="Franklin Gothic Book"/>
              </a:rPr>
              <a:t>agy</a:t>
            </a:r>
            <a:endParaRPr lang="en-US" sz="1400" kern="0" dirty="0" smtClean="0">
              <a:solidFill>
                <a:prstClr val="white"/>
              </a:solidFill>
              <a:effectLst>
                <a:outerShdw blurRad="38100" dist="38100" dir="2700000" algn="tl">
                  <a:srgbClr val="000000">
                    <a:alpha val="43137"/>
                  </a:srgbClr>
                </a:outerShdw>
              </a:effectLst>
              <a:latin typeface="Franklin Gothic Book"/>
            </a:endParaRPr>
          </a:p>
        </p:txBody>
      </p:sp>
      <p:sp>
        <p:nvSpPr>
          <p:cNvPr id="52" name="Circular Arrow 51"/>
          <p:cNvSpPr/>
          <p:nvPr/>
        </p:nvSpPr>
        <p:spPr>
          <a:xfrm rot="15871422" flipV="1">
            <a:off x="6711718" y="2934718"/>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3" name="Rectangle 52"/>
          <p:cNvSpPr/>
          <p:nvPr/>
        </p:nvSpPr>
        <p:spPr>
          <a:xfrm>
            <a:off x="6427432" y="3038196"/>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comments to OGE</a:t>
            </a:r>
          </a:p>
        </p:txBody>
      </p:sp>
      <p:sp>
        <p:nvSpPr>
          <p:cNvPr id="54" name="Circular Arrow 53"/>
          <p:cNvSpPr/>
          <p:nvPr/>
        </p:nvSpPr>
        <p:spPr>
          <a:xfrm rot="10560000" flipV="1">
            <a:off x="4127986" y="2946756"/>
            <a:ext cx="1977839" cy="1991559"/>
          </a:xfrm>
          <a:prstGeom prst="circularArrow">
            <a:avLst>
              <a:gd name="adj1" fmla="val 34064"/>
              <a:gd name="adj2" fmla="val 244018"/>
              <a:gd name="adj3" fmla="val 21100681"/>
              <a:gd name="adj4" fmla="val 15977727"/>
              <a:gd name="adj5" fmla="val 21798"/>
            </a:avLst>
          </a:prstGeom>
          <a:solidFill>
            <a:srgbClr val="1F497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5" name="Circular Arrow 54"/>
          <p:cNvSpPr/>
          <p:nvPr/>
        </p:nvSpPr>
        <p:spPr>
          <a:xfrm rot="16421243" flipH="1" flipV="1">
            <a:off x="3002554" y="2901442"/>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6" name="Circular Arrow 55"/>
          <p:cNvSpPr/>
          <p:nvPr/>
        </p:nvSpPr>
        <p:spPr>
          <a:xfrm rot="232388" flipH="1" flipV="1">
            <a:off x="429768" y="2891641"/>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7" name="Rectangle 56"/>
          <p:cNvSpPr/>
          <p:nvPr/>
        </p:nvSpPr>
        <p:spPr>
          <a:xfrm rot="16200000">
            <a:off x="-444329" y="2283816"/>
            <a:ext cx="2615186"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60-day public </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comment period </a:t>
            </a:r>
          </a:p>
        </p:txBody>
      </p:sp>
      <p:sp>
        <p:nvSpPr>
          <p:cNvPr id="58" name="Rectangle 57"/>
          <p:cNvSpPr/>
          <p:nvPr/>
        </p:nvSpPr>
        <p:spPr>
          <a:xfrm>
            <a:off x="7468324" y="2652444"/>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9" name="Rectangle 58"/>
          <p:cNvSpPr/>
          <p:nvPr/>
        </p:nvSpPr>
        <p:spPr>
          <a:xfrm>
            <a:off x="3869702" y="4798207"/>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0" name="Rectangle 59"/>
          <p:cNvSpPr/>
          <p:nvPr/>
        </p:nvSpPr>
        <p:spPr>
          <a:xfrm rot="5244817">
            <a:off x="8600532" y="4938631"/>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1" name="Rectangle 60"/>
          <p:cNvSpPr/>
          <p:nvPr/>
        </p:nvSpPr>
        <p:spPr>
          <a:xfrm rot="5400000" flipH="1">
            <a:off x="7434072" y="3659988"/>
            <a:ext cx="25532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2" name="Rounded Rectangle 61"/>
          <p:cNvSpPr/>
          <p:nvPr/>
        </p:nvSpPr>
        <p:spPr>
          <a:xfrm rot="16020000">
            <a:off x="7580376" y="4866996"/>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3" name="Circular Arrow 62"/>
          <p:cNvSpPr/>
          <p:nvPr/>
        </p:nvSpPr>
        <p:spPr>
          <a:xfrm rot="5646596" flipH="1" flipV="1">
            <a:off x="442080" y="314200"/>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4" name="Rectangle 63"/>
          <p:cNvSpPr/>
          <p:nvPr/>
        </p:nvSpPr>
        <p:spPr>
          <a:xfrm>
            <a:off x="1389888" y="410820"/>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Analyze comments</a:t>
            </a:r>
          </a:p>
        </p:txBody>
      </p:sp>
      <p:sp>
        <p:nvSpPr>
          <p:cNvPr id="65" name="Rectangle 64"/>
          <p:cNvSpPr/>
          <p:nvPr/>
        </p:nvSpPr>
        <p:spPr>
          <a:xfrm>
            <a:off x="2697480" y="410820"/>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Further revisions</a:t>
            </a:r>
          </a:p>
        </p:txBody>
      </p:sp>
      <p:sp>
        <p:nvSpPr>
          <p:cNvPr id="66" name="Rectangle 65"/>
          <p:cNvSpPr/>
          <p:nvPr/>
        </p:nvSpPr>
        <p:spPr>
          <a:xfrm>
            <a:off x="4005072" y="410820"/>
            <a:ext cx="1709928"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Consult DOJ/OPM/ OMB (if needed)</a:t>
            </a:r>
          </a:p>
        </p:txBody>
      </p:sp>
      <p:sp>
        <p:nvSpPr>
          <p:cNvPr id="68" name="Rectangle 67"/>
          <p:cNvSpPr/>
          <p:nvPr/>
        </p:nvSpPr>
        <p:spPr>
          <a:xfrm>
            <a:off x="1828800" y="1706220"/>
            <a:ext cx="1905000" cy="1752600"/>
          </a:xfrm>
          <a:prstGeom prst="rect">
            <a:avLst/>
          </a:prstGeom>
          <a:solidFill>
            <a:srgbClr val="C0504D">
              <a:lumMod val="75000"/>
            </a:srgbClr>
          </a:solidFill>
          <a:ln w="25400" cap="flat" cmpd="sng" algn="ctr">
            <a:noFill/>
            <a:prstDash val="solid"/>
          </a:ln>
          <a:effectLst>
            <a:glow rad="800100">
              <a:srgbClr val="C0504D">
                <a:lumMod val="75000"/>
              </a:srgbClr>
            </a:glow>
          </a:effectLst>
        </p:spPr>
        <p:txBody>
          <a:bodyPr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Proposed </a:t>
            </a:r>
          </a:p>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Rule</a:t>
            </a:r>
          </a:p>
        </p:txBody>
      </p:sp>
      <p:sp>
        <p:nvSpPr>
          <p:cNvPr id="69" name="Rectangle 68"/>
          <p:cNvSpPr/>
          <p:nvPr/>
        </p:nvSpPr>
        <p:spPr>
          <a:xfrm>
            <a:off x="-68438"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Consult w/ DOJ, OPM</a:t>
            </a:r>
          </a:p>
        </p:txBody>
      </p:sp>
      <p:sp>
        <p:nvSpPr>
          <p:cNvPr id="70" name="Rectangle 69"/>
          <p:cNvSpPr/>
          <p:nvPr/>
        </p:nvSpPr>
        <p:spPr>
          <a:xfrm>
            <a:off x="1418687" y="4113301"/>
            <a:ext cx="2615184"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Publish Proposed Rule in Federal Register</a:t>
            </a:r>
          </a:p>
        </p:txBody>
      </p:sp>
      <p:sp>
        <p:nvSpPr>
          <p:cNvPr id="71" name="Rounded Rectangle 70"/>
          <p:cNvSpPr/>
          <p:nvPr/>
        </p:nvSpPr>
        <p:spPr>
          <a:xfrm rot="16200000">
            <a:off x="137160" y="3755910"/>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2" name="Rounded Rectangle 71"/>
          <p:cNvSpPr/>
          <p:nvPr/>
        </p:nvSpPr>
        <p:spPr>
          <a:xfrm>
            <a:off x="1192311" y="29820"/>
            <a:ext cx="331689"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3" name="Rounded Rectangle 72"/>
          <p:cNvSpPr/>
          <p:nvPr/>
        </p:nvSpPr>
        <p:spPr>
          <a:xfrm>
            <a:off x="1344711" y="109966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4" name="Rounded Rectangle 73"/>
          <p:cNvSpPr/>
          <p:nvPr/>
        </p:nvSpPr>
        <p:spPr>
          <a:xfrm>
            <a:off x="4033871" y="3850488"/>
            <a:ext cx="179289" cy="97892"/>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5" name="Rounded Rectangle 74"/>
          <p:cNvSpPr/>
          <p:nvPr/>
        </p:nvSpPr>
        <p:spPr>
          <a:xfrm>
            <a:off x="4910328" y="3861156"/>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6" name="TextBox 75"/>
          <p:cNvSpPr txBox="1"/>
          <p:nvPr/>
        </p:nvSpPr>
        <p:spPr>
          <a:xfrm>
            <a:off x="5299482" y="4051656"/>
            <a:ext cx="2226600" cy="1046440"/>
          </a:xfrm>
          <a:prstGeom prst="rect">
            <a:avLst/>
          </a:prstGeom>
          <a:solidFill>
            <a:srgbClr val="1F497D">
              <a:lumMod val="75000"/>
            </a:srgbClr>
          </a:solidFill>
          <a:effectLst>
            <a:glow rad="609600">
              <a:srgbClr val="1F497D">
                <a:lumMod val="75000"/>
              </a:srgbClr>
            </a:glow>
          </a:effectLst>
        </p:spPr>
        <p:txBody>
          <a:bodyPr wrap="square" rtlCol="0">
            <a:spAutoFit/>
          </a:bodyP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90-day OMB Review Process</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(E.O. 12866)</a:t>
            </a:r>
          </a:p>
        </p:txBody>
      </p:sp>
      <p:sp>
        <p:nvSpPr>
          <p:cNvPr id="77" name="Rounded Rectangle 76"/>
          <p:cNvSpPr/>
          <p:nvPr/>
        </p:nvSpPr>
        <p:spPr>
          <a:xfrm>
            <a:off x="3901828" y="3912781"/>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9" name="TextBox 78"/>
          <p:cNvSpPr txBox="1"/>
          <p:nvPr/>
        </p:nvSpPr>
        <p:spPr>
          <a:xfrm rot="19409672">
            <a:off x="4191815" y="3281090"/>
            <a:ext cx="970646" cy="461665"/>
          </a:xfrm>
          <a:prstGeom prst="rect">
            <a:avLst/>
          </a:prstGeom>
          <a:noFill/>
        </p:spPr>
        <p:txBody>
          <a:bodyPr wrap="square" rtlCol="0">
            <a:spAutoFit/>
          </a:bodyPr>
          <a:lstStyle/>
          <a:p>
            <a:pPr algn="ctr" defTabSz="914400"/>
            <a:r>
              <a:rPr lang="en-US" sz="1200" dirty="0" smtClean="0">
                <a:solidFill>
                  <a:prstClr val="white"/>
                </a:solidFill>
                <a:latin typeface="Franklin Gothic Book"/>
              </a:rPr>
              <a:t>Work out</a:t>
            </a:r>
          </a:p>
          <a:p>
            <a:pPr algn="ctr" defTabSz="914400"/>
            <a:r>
              <a:rPr lang="en-US" sz="1200" dirty="0" smtClean="0">
                <a:solidFill>
                  <a:prstClr val="white"/>
                </a:solidFill>
                <a:latin typeface="Franklin Gothic Book"/>
              </a:rPr>
              <a:t>differences</a:t>
            </a:r>
            <a:endParaRPr lang="en-US" sz="1200" dirty="0">
              <a:solidFill>
                <a:prstClr val="white"/>
              </a:solidFill>
              <a:latin typeface="Franklin Gothic Book"/>
            </a:endParaRPr>
          </a:p>
        </p:txBody>
      </p:sp>
      <p:cxnSp>
        <p:nvCxnSpPr>
          <p:cNvPr id="80" name="Straight Connector 79"/>
          <p:cNvCxnSpPr/>
          <p:nvPr/>
        </p:nvCxnSpPr>
        <p:spPr>
          <a:xfrm>
            <a:off x="529507" y="1309979"/>
            <a:ext cx="667513" cy="0"/>
          </a:xfrm>
          <a:prstGeom prst="line">
            <a:avLst/>
          </a:prstGeom>
          <a:noFill/>
          <a:ln w="31750" cap="flat" cmpd="sng" algn="ctr">
            <a:solidFill>
              <a:srgbClr val="8064A2"/>
            </a:solidFill>
            <a:prstDash val="solid"/>
          </a:ln>
          <a:effectLst/>
        </p:spPr>
      </p:cxnSp>
      <p:sp>
        <p:nvSpPr>
          <p:cNvPr id="81" name="TextBox 80"/>
          <p:cNvSpPr txBox="1"/>
          <p:nvPr/>
        </p:nvSpPr>
        <p:spPr>
          <a:xfrm rot="18689278">
            <a:off x="430662" y="722084"/>
            <a:ext cx="1066799" cy="523220"/>
          </a:xfrm>
          <a:prstGeom prst="rect">
            <a:avLst/>
          </a:prstGeom>
          <a:noFill/>
        </p:spPr>
        <p:txBody>
          <a:bodyPr wrap="square" rtlCol="0">
            <a:spAutoFit/>
          </a:bodyPr>
          <a:lstStyle/>
          <a:p>
            <a:pPr algn="ctr" defTabSz="914400"/>
            <a:r>
              <a:rPr lang="en-US" sz="1400" dirty="0" smtClean="0">
                <a:solidFill>
                  <a:prstClr val="white"/>
                </a:solidFill>
                <a:effectLst>
                  <a:outerShdw blurRad="38100" dist="38100" dir="2700000" algn="tl">
                    <a:srgbClr val="000000">
                      <a:alpha val="43137"/>
                    </a:srgbClr>
                  </a:outerShdw>
                </a:effectLst>
                <a:latin typeface="Franklin Gothic Book"/>
              </a:rPr>
              <a:t>Receive comments</a:t>
            </a:r>
            <a:endParaRPr lang="en-US" sz="1400" dirty="0">
              <a:solidFill>
                <a:prstClr val="white"/>
              </a:solidFill>
              <a:effectLst>
                <a:outerShdw blurRad="38100" dist="38100" dir="2700000" algn="tl">
                  <a:srgbClr val="000000">
                    <a:alpha val="43137"/>
                  </a:srgbClr>
                </a:outerShdw>
              </a:effectLst>
              <a:latin typeface="Franklin Gothic Book"/>
            </a:endParaRPr>
          </a:p>
        </p:txBody>
      </p:sp>
      <p:cxnSp>
        <p:nvCxnSpPr>
          <p:cNvPr id="82" name="Straight Connector 81"/>
          <p:cNvCxnSpPr/>
          <p:nvPr/>
        </p:nvCxnSpPr>
        <p:spPr>
          <a:xfrm>
            <a:off x="539495" y="3918131"/>
            <a:ext cx="657525" cy="7034"/>
          </a:xfrm>
          <a:prstGeom prst="line">
            <a:avLst/>
          </a:prstGeom>
          <a:noFill/>
          <a:ln w="31750" cap="flat" cmpd="sng" algn="ctr">
            <a:solidFill>
              <a:srgbClr val="8064A2"/>
            </a:solidFill>
            <a:prstDash val="solid"/>
          </a:ln>
          <a:effectLst/>
        </p:spPr>
      </p:cxnSp>
      <p:sp>
        <p:nvSpPr>
          <p:cNvPr id="83" name="Rounded Rectangle 82"/>
          <p:cNvSpPr/>
          <p:nvPr/>
        </p:nvSpPr>
        <p:spPr>
          <a:xfrm>
            <a:off x="1207008" y="375523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42" name="Oval 41"/>
          <p:cNvSpPr>
            <a:spLocks noChangeAspect="1"/>
          </p:cNvSpPr>
          <p:nvPr/>
        </p:nvSpPr>
        <p:spPr>
          <a:xfrm>
            <a:off x="1440322" y="5283048"/>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45" name="Oval 44"/>
          <p:cNvSpPr>
            <a:spLocks noChangeAspect="1"/>
          </p:cNvSpPr>
          <p:nvPr/>
        </p:nvSpPr>
        <p:spPr>
          <a:xfrm>
            <a:off x="3936436" y="5283048"/>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78" name="Oval 77"/>
          <p:cNvSpPr>
            <a:spLocks noChangeAspect="1"/>
          </p:cNvSpPr>
          <p:nvPr/>
        </p:nvSpPr>
        <p:spPr>
          <a:xfrm>
            <a:off x="7759635" y="5204185"/>
            <a:ext cx="905256" cy="905256"/>
          </a:xfrm>
          <a:prstGeom prst="ellipse">
            <a:avLst/>
          </a:prstGeom>
          <a:solidFill>
            <a:srgbClr val="FFFF00"/>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
        <p:nvSpPr>
          <p:cNvPr id="85" name="Oval 84"/>
          <p:cNvSpPr>
            <a:spLocks noChangeAspect="1"/>
          </p:cNvSpPr>
          <p:nvPr/>
        </p:nvSpPr>
        <p:spPr>
          <a:xfrm>
            <a:off x="4005072" y="3834165"/>
            <a:ext cx="904804" cy="904804"/>
          </a:xfrm>
          <a:prstGeom prst="ellipse">
            <a:avLst/>
          </a:prstGeom>
          <a:solidFill>
            <a:srgbClr val="FF0000"/>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86" name="Rounded Rectangle 85"/>
          <p:cNvSpPr/>
          <p:nvPr/>
        </p:nvSpPr>
        <p:spPr>
          <a:xfrm>
            <a:off x="6642725" y="220040"/>
            <a:ext cx="2079656" cy="1586504"/>
          </a:xfrm>
          <a:prstGeom prst="roundRect">
            <a:avLst/>
          </a:prstGeom>
          <a:solidFill>
            <a:srgbClr val="FFFF00"/>
          </a:solidFill>
          <a:ln w="3175">
            <a:solidFill>
              <a:schemeClr val="bg1">
                <a:lumMod val="50000"/>
              </a:schemeClr>
            </a:solidFill>
          </a:ln>
          <a:effectLst>
            <a:glow rad="1587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lumMod val="75000"/>
                    <a:lumOff val="25000"/>
                  </a:prstClr>
                </a:solidFill>
                <a:latin typeface="Franklin Gothic Book"/>
              </a:rPr>
              <a:t>Final Rule Published</a:t>
            </a:r>
            <a:endParaRPr lang="en-US" sz="2000" dirty="0">
              <a:solidFill>
                <a:prstClr val="black">
                  <a:lumMod val="75000"/>
                  <a:lumOff val="25000"/>
                </a:prstClr>
              </a:solidFill>
              <a:latin typeface="Franklin Gothic Book"/>
            </a:endParaRPr>
          </a:p>
        </p:txBody>
      </p:sp>
      <p:sp>
        <p:nvSpPr>
          <p:cNvPr id="67" name="Rectangle 66"/>
          <p:cNvSpPr/>
          <p:nvPr/>
        </p:nvSpPr>
        <p:spPr>
          <a:xfrm>
            <a:off x="5715000" y="410820"/>
            <a:ext cx="927724"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Tree>
    <p:extLst>
      <p:ext uri="{BB962C8B-B14F-4D97-AF65-F5344CB8AC3E}">
        <p14:creationId xmlns:p14="http://schemas.microsoft.com/office/powerpoint/2010/main" val="1396582661"/>
      </p:ext>
    </p:extLst>
  </p:cSld>
  <p:clrMapOvr>
    <a:masterClrMapping/>
  </p:clrMapOvr>
  <mc:AlternateContent xmlns:mc="http://schemas.openxmlformats.org/markup-compatibility/2006" xmlns:p14="http://schemas.microsoft.com/office/powerpoint/2010/main">
    <mc:Choice Requires="p14">
      <p:transition spd="slow" p14:dur="2500" advClick="0" advTm="0">
        <p:push/>
      </p:transition>
    </mc:Choice>
    <mc:Fallback xmlns="">
      <p:transition spd="slow" advClick="0" advTm="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11111E-6 1.48148E-6 L -0.04774 0.01713 L -0.33264 0.01713 L -0.39184 -0.06181 L -0.39184 -0.40301 " pathEditMode="relative" ptsTypes="AAAAA">
                                      <p:cBhvr>
                                        <p:cTn id="6" dur="3200" fill="hold"/>
                                        <p:tgtEl>
                                          <p:spTgt spid="8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2.5E-6 1.48148E-6 L 0.0092 -0.04607 L 2.5E-6 -0.25579 L -0.05226 -0.32546 L -0.26511 -0.32546 " pathEditMode="relative" ptsTypes="AAAAA">
                                      <p:cBhvr>
                                        <p:cTn id="8" dur="2600" fill="hold"/>
                                        <p:tgtEl>
                                          <p:spTgt spid="7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66667E-6 4.07407E-6 L 0.36979 4.07407E-6 L 0.42795 -0.07755 L 0.42101 -0.26829 L 0.40365 -0.30857 " pathEditMode="relative" ptsTypes="AAAAA">
                                      <p:cBhvr>
                                        <p:cTn id="10" dur="3000" fill="hold"/>
                                        <p:tgtEl>
                                          <p:spTgt spid="45"/>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018 -0.00023 L 0.27309 -4.07407E-6 " pathEditMode="relative" rAng="0" ptsTypes="AA">
                                      <p:cBhvr>
                                        <p:cTn id="12" dur="2000" fill="hold"/>
                                        <p:tgtEl>
                                          <p:spTgt spid="42"/>
                                        </p:tgtEl>
                                        <p:attrNameLst>
                                          <p:attrName>ppt_x</p:attrName>
                                          <p:attrName>ppt_y</p:attrName>
                                        </p:attrNameLst>
                                      </p:cBhvr>
                                      <p:rCtr x="136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78" grpId="0" animBg="1"/>
      <p:bldP spid="8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8312"/>
            <a:ext cx="7543800" cy="1450757"/>
          </a:xfrm>
        </p:spPr>
        <p:txBody>
          <a:bodyPr/>
          <a:lstStyle/>
          <a:p>
            <a:r>
              <a:rPr lang="en-US" sz="6600" b="1" dirty="0" smtClean="0">
                <a:solidFill>
                  <a:prstClr val="black">
                    <a:lumMod val="75000"/>
                    <a:lumOff val="25000"/>
                  </a:prstClr>
                </a:solidFill>
                <a:effectLst>
                  <a:outerShdw blurRad="38100" dist="38100" dir="2700000" algn="tl">
                    <a:srgbClr val="000000">
                      <a:alpha val="43137"/>
                    </a:srgbClr>
                  </a:outerShdw>
                </a:effectLst>
              </a:rPr>
              <a:t>More…</a:t>
            </a:r>
            <a:endParaRPr lang="en-US" b="1" dirty="0">
              <a:effectLst>
                <a:outerShdw blurRad="38100" dist="38100" dir="2700000" algn="tl">
                  <a:srgbClr val="000000">
                    <a:alpha val="43137"/>
                  </a:srgbClr>
                </a:outerShdw>
              </a:effectLst>
            </a:endParaRPr>
          </a:p>
        </p:txBody>
      </p:sp>
      <p:pic>
        <p:nvPicPr>
          <p:cNvPr id="4" name="Picture 2" descr="https://upload.wikimedia.org/wikipedia/commons/d/d8/Shimer_College_class_1995_octagonal_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91" y="1224754"/>
            <a:ext cx="7597394"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1368" y="3303083"/>
            <a:ext cx="2869055" cy="1754326"/>
          </a:xfrm>
          <a:prstGeom prst="rect">
            <a:avLst/>
          </a:prstGeom>
          <a:solidFill>
            <a:schemeClr val="bg2"/>
          </a:solidFill>
        </p:spPr>
        <p:txBody>
          <a:bodyPr wrap="none" rtlCol="0">
            <a:spAutoFit/>
          </a:bodyPr>
          <a:lstStyle/>
          <a:p>
            <a:r>
              <a:rPr lang="en-US" sz="5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Employee</a:t>
            </a:r>
          </a:p>
          <a:p>
            <a:r>
              <a:rPr lang="en-US" sz="5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Scenarios</a:t>
            </a:r>
            <a:endParaRPr lang="en-US" dirty="0"/>
          </a:p>
        </p:txBody>
      </p:sp>
    </p:spTree>
    <p:extLst>
      <p:ext uri="{BB962C8B-B14F-4D97-AF65-F5344CB8AC3E}">
        <p14:creationId xmlns:p14="http://schemas.microsoft.com/office/powerpoint/2010/main" val="3361751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prstClr val="black">
                    <a:lumMod val="75000"/>
                    <a:lumOff val="25000"/>
                  </a:prstClr>
                </a:solidFill>
                <a:effectLst>
                  <a:outerShdw blurRad="38100" dist="38100" dir="2700000" algn="tl">
                    <a:srgbClr val="000000">
                      <a:alpha val="43137"/>
                    </a:srgbClr>
                  </a:outerShdw>
                </a:effectLst>
              </a:rPr>
              <a:t>NEW….</a:t>
            </a:r>
            <a:endParaRPr lang="en-US" dirty="0"/>
          </a:p>
        </p:txBody>
      </p:sp>
      <p:pic>
        <p:nvPicPr>
          <p:cNvPr id="13314" name="Picture 2" descr="http://hoteltrainingtools.com/images/employee_orien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36" y="18834"/>
            <a:ext cx="5415531" cy="2103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626" y="2951928"/>
            <a:ext cx="4306820" cy="3693319"/>
          </a:xfrm>
          <a:prstGeom prst="rect">
            <a:avLst/>
          </a:prstGeom>
          <a:noFill/>
        </p:spPr>
        <p:txBody>
          <a:bodyPr wrap="none" rtlCol="0">
            <a:spAutoFit/>
          </a:bodyPr>
          <a:lstStyle/>
          <a:p>
            <a:pPr algn="ctr"/>
            <a:r>
              <a:rPr lang="en-US" sz="4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Handbook</a:t>
            </a:r>
          </a:p>
          <a:p>
            <a:pPr algn="ctr"/>
            <a:r>
              <a:rPr lang="en-US" sz="4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Summaries</a:t>
            </a:r>
          </a:p>
          <a:p>
            <a:pPr algn="ctr"/>
            <a:r>
              <a:rPr lang="en-US" sz="4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Training Scenarios</a:t>
            </a:r>
          </a:p>
          <a:p>
            <a:pPr algn="ctr"/>
            <a:r>
              <a:rPr lang="en-US" sz="4400" b="1" dirty="0" smtClean="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rPr>
              <a:t>Instructor Guide</a:t>
            </a:r>
          </a:p>
          <a:p>
            <a:endParaRPr lang="en-US" sz="44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endParaRPr>
          </a:p>
          <a:p>
            <a:endParaRPr lang="en-US" sz="1400" dirty="0"/>
          </a:p>
        </p:txBody>
      </p:sp>
    </p:spTree>
    <p:extLst>
      <p:ext uri="{BB962C8B-B14F-4D97-AF65-F5344CB8AC3E}">
        <p14:creationId xmlns:p14="http://schemas.microsoft.com/office/powerpoint/2010/main" val="1328345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835" y="381269"/>
            <a:ext cx="8557592" cy="4260309"/>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sz="9800" b="1" dirty="0" smtClean="0">
                <a:effectLst>
                  <a:outerShdw blurRad="38100" dist="38100" dir="2700000" algn="tl">
                    <a:srgbClr val="000000">
                      <a:alpha val="43137"/>
                    </a:srgbClr>
                  </a:outerShdw>
                </a:effectLst>
              </a:rPr>
              <a:t>W</a:t>
            </a:r>
            <a:r>
              <a:rPr lang="en-US" b="1" dirty="0" smtClean="0">
                <a:effectLst>
                  <a:outerShdw blurRad="38100" dist="38100" dir="2700000" algn="tl">
                    <a:srgbClr val="000000">
                      <a:alpha val="43137"/>
                    </a:srgbClr>
                  </a:outerShdw>
                </a:effectLst>
              </a:rPr>
              <a:t>hat</a:t>
            </a:r>
            <a:r>
              <a:rPr lang="en-US" b="1" dirty="0">
                <a:effectLst>
                  <a:outerShdw blurRad="38100" dist="38100" dir="2700000" algn="tl">
                    <a:srgbClr val="000000">
                      <a:alpha val="43137"/>
                    </a:srgbClr>
                  </a:outerShdw>
                </a:effectLst>
              </a:rPr>
              <a:t> </a:t>
            </a:r>
            <a:r>
              <a:rPr lang="en-US" sz="9800" b="1" dirty="0" smtClean="0">
                <a:effectLst>
                  <a:outerShdw blurRad="38100" dist="38100" dir="2700000" algn="tl">
                    <a:srgbClr val="000000">
                      <a:alpha val="43137"/>
                    </a:srgbClr>
                  </a:outerShdw>
                </a:effectLst>
              </a:rPr>
              <a:t>E</a:t>
            </a:r>
            <a:r>
              <a:rPr lang="en-US" b="1" dirty="0" smtClean="0">
                <a:effectLst>
                  <a:outerShdw blurRad="38100" dist="38100" dir="2700000" algn="tl">
                    <a:srgbClr val="000000">
                      <a:alpha val="43137"/>
                    </a:srgbClr>
                  </a:outerShdw>
                </a:effectLst>
              </a:rPr>
              <a:t>lse is </a:t>
            </a:r>
            <a:r>
              <a:rPr lang="en-US" sz="9800" b="1" dirty="0" smtClean="0">
                <a:effectLst>
                  <a:outerShdw blurRad="38100" dist="38100" dir="2700000" algn="tl">
                    <a:srgbClr val="000000">
                      <a:alpha val="43137"/>
                    </a:srgbClr>
                  </a:outerShdw>
                </a:effectLst>
              </a:rPr>
              <a:t>C</a:t>
            </a:r>
            <a:r>
              <a:rPr lang="en-US" b="1" dirty="0" smtClean="0">
                <a:effectLst>
                  <a:outerShdw blurRad="38100" dist="38100" dir="2700000" algn="tl">
                    <a:srgbClr val="000000">
                      <a:alpha val="43137"/>
                    </a:srgbClr>
                  </a:outerShdw>
                </a:effectLst>
              </a:rPr>
              <a:t>oming?</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(You might ask)</a:t>
            </a:r>
            <a:br>
              <a:rPr lang="en-US" b="1" dirty="0" smtClean="0">
                <a:effectLst>
                  <a:outerShdw blurRad="38100" dist="38100" dir="2700000" algn="tl">
                    <a:srgbClr val="000000">
                      <a:alpha val="43137"/>
                    </a:srgbClr>
                  </a:outerShdw>
                </a:effectLst>
              </a:rPr>
            </a:br>
            <a:r>
              <a:rPr lang="en-US" dirty="0" smtClean="0"/>
              <a:t>		</a:t>
            </a:r>
            <a:r>
              <a:rPr lang="en-US" sz="98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                 	</a:t>
            </a:r>
            <a:endParaRPr lang="en-US" sz="8900" dirty="0">
              <a:solidFill>
                <a:schemeClr val="tx1">
                  <a:lumMod val="50000"/>
                  <a:lumOff val="50000"/>
                </a:schemeClr>
              </a:solidFill>
            </a:endParaRPr>
          </a:p>
        </p:txBody>
      </p:sp>
      <p:sp>
        <p:nvSpPr>
          <p:cNvPr id="6" name="Text Placeholder 4"/>
          <p:cNvSpPr>
            <a:spLocks noGrp="1"/>
          </p:cNvSpPr>
          <p:nvPr>
            <p:ph type="body" idx="1"/>
          </p:nvPr>
        </p:nvSpPr>
        <p:spPr>
          <a:xfrm>
            <a:off x="417443" y="4453128"/>
            <a:ext cx="8229600" cy="1143000"/>
          </a:xfrm>
        </p:spPr>
        <p:txBody>
          <a:bodyPr>
            <a:noAutofit/>
          </a:bodyPr>
          <a:lstStyle/>
          <a:p>
            <a:r>
              <a:rPr lang="en-US" sz="96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C</a:t>
            </a:r>
            <a:r>
              <a:rPr lang="en-US" sz="80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lassroom</a:t>
            </a:r>
            <a:r>
              <a:rPr lang="en-US" sz="96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T</a:t>
            </a:r>
            <a:r>
              <a:rPr lang="en-US" sz="8000" b="1" cap="none" spc="0" dirty="0" err="1">
                <a:ln w="18000">
                  <a:solidFill>
                    <a:srgbClr val="63A537">
                      <a:satMod val="140000"/>
                    </a:srgbClr>
                  </a:solidFill>
                  <a:prstDash val="solid"/>
                  <a:miter lim="800000"/>
                </a:ln>
                <a:solidFill>
                  <a:prstClr val="black">
                    <a:lumMod val="50000"/>
                    <a:lumOff val="50000"/>
                  </a:prstClr>
                </a:solidFill>
                <a:effectLst>
                  <a:outerShdw blurRad="25500" dist="23000" dir="7020000" algn="tl">
                    <a:srgbClr val="000000">
                      <a:alpha val="50000"/>
                    </a:srgbClr>
                  </a:outerShdw>
                </a:effectLst>
                <a:ea typeface="+mj-ea"/>
                <a:cs typeface="+mj-cs"/>
              </a:rPr>
              <a:t>raining</a:t>
            </a:r>
            <a:endParaRPr lang="en-US" dirty="0"/>
          </a:p>
        </p:txBody>
      </p:sp>
    </p:spTree>
    <p:extLst>
      <p:ext uri="{BB962C8B-B14F-4D97-AF65-F5344CB8AC3E}">
        <p14:creationId xmlns:p14="http://schemas.microsoft.com/office/powerpoint/2010/main" val="163938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uclaextension.edu/IDP/Pages/Gallery/IDPLogo-cbg.gif"/>
          <p:cNvPicPr>
            <a:picLocks noChangeAspect="1" noChangeArrowheads="1"/>
          </p:cNvPicPr>
          <p:nvPr/>
        </p:nvPicPr>
        <p:blipFill rotWithShape="1">
          <a:blip r:embed="rId2">
            <a:extLst>
              <a:ext uri="{28A0092B-C50C-407E-A947-70E740481C1C}">
                <a14:useLocalDpi xmlns:a14="http://schemas.microsoft.com/office/drawing/2010/main" val="0"/>
              </a:ext>
            </a:extLst>
          </a:blip>
          <a:srcRect l="20268"/>
          <a:stretch/>
        </p:blipFill>
        <p:spPr bwMode="auto">
          <a:xfrm>
            <a:off x="437331" y="239480"/>
            <a:ext cx="2975081" cy="3017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65983" y="25400"/>
            <a:ext cx="4678017" cy="6201698"/>
          </a:xfrm>
          <a:prstGeom prst="rect">
            <a:avLst/>
          </a:prstGeom>
          <a:solidFill>
            <a:schemeClr val="tx1">
              <a:lumMod val="85000"/>
              <a:lumOff val="15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endParaRPr>
          </a:p>
          <a:p>
            <a:pPr algn="ct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rPr>
              <a:t>How to Conduct:</a:t>
            </a:r>
          </a:p>
          <a:p>
            <a:pPr algn="ct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endParaRPr>
          </a:p>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rPr>
              <a:t>IEO</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rPr>
              <a:t>Annual Training</a:t>
            </a:r>
          </a:p>
          <a:p>
            <a:pPr algn="ctr"/>
            <a:endParaRPr lang="en-US" sz="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endParaRPr>
          </a:p>
          <a:p>
            <a:pPr algn="ct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6433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eckonmind.com/wp-content/uploads/2014/07/training-workshops-Reckonm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2182"/>
            <a:ext cx="9144001" cy="2560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260037"/>
            <a:ext cx="9144280" cy="2523768"/>
          </a:xfrm>
          <a:prstGeom prst="rect">
            <a:avLst/>
          </a:prstGeom>
          <a:solidFill>
            <a:schemeClr val="bg1"/>
          </a:solidFill>
        </p:spPr>
        <p:txBody>
          <a:bodyPr wrap="square" rtlCol="0">
            <a:spAutoFit/>
          </a:bodyPr>
          <a:lstStyle/>
          <a:p>
            <a:pPr algn="ctr"/>
            <a:r>
              <a:rPr lang="en-US" sz="4800" dirty="0" smtClean="0">
                <a:ln w="28575">
                  <a:solidFill>
                    <a:prstClr val="black">
                      <a:lumMod val="65000"/>
                      <a:lumOff val="35000"/>
                    </a:prstClr>
                  </a:solidFill>
                  <a:prstDash val="solid"/>
                  <a:miter lim="800000"/>
                </a:ln>
                <a:solidFill>
                  <a:schemeClr val="tx2">
                    <a:lumMod val="75000"/>
                  </a:schemeClr>
                </a:solidFill>
                <a:effectLst>
                  <a:outerShdw blurRad="25500" dist="23000" dir="7020000" algn="tl">
                    <a:srgbClr val="000000">
                      <a:alpha val="50000"/>
                    </a:srgbClr>
                  </a:outerShdw>
                </a:effectLst>
              </a:rPr>
              <a:t>Strategic Foresight Exercises</a:t>
            </a:r>
          </a:p>
          <a:p>
            <a:pPr algn="ctr"/>
            <a:endParaRPr lang="en-US" sz="4800" dirty="0" smtClean="0">
              <a:ln w="28575">
                <a:solidFill>
                  <a:prstClr val="black">
                    <a:lumMod val="65000"/>
                    <a:lumOff val="35000"/>
                  </a:prstClr>
                </a:solidFill>
                <a:prstDash val="solid"/>
                <a:miter lim="800000"/>
              </a:ln>
              <a:solidFill>
                <a:schemeClr val="tx2">
                  <a:lumMod val="75000"/>
                </a:schemeClr>
              </a:solidFill>
              <a:effectLst>
                <a:outerShdw blurRad="25500" dist="23000" dir="7020000" algn="tl">
                  <a:srgbClr val="000000">
                    <a:alpha val="50000"/>
                  </a:srgbClr>
                </a:outerShdw>
              </a:effectLst>
            </a:endParaRPr>
          </a:p>
          <a:p>
            <a:pPr algn="ctr"/>
            <a:r>
              <a:rPr lang="en-US" sz="4800" dirty="0" smtClean="0">
                <a:ln w="28575">
                  <a:solidFill>
                    <a:prstClr val="black">
                      <a:lumMod val="65000"/>
                      <a:lumOff val="35000"/>
                    </a:prstClr>
                  </a:solidFill>
                  <a:prstDash val="solid"/>
                  <a:miter lim="800000"/>
                </a:ln>
                <a:solidFill>
                  <a:schemeClr val="tx2">
                    <a:lumMod val="75000"/>
                  </a:schemeClr>
                </a:solidFill>
                <a:effectLst>
                  <a:outerShdw blurRad="25500" dist="23000" dir="7020000" algn="tl">
                    <a:srgbClr val="000000">
                      <a:alpha val="50000"/>
                    </a:srgbClr>
                  </a:outerShdw>
                </a:effectLst>
              </a:rPr>
              <a:t>Brainstorming Training Scenarios</a:t>
            </a:r>
            <a:endParaRPr lang="en-US" sz="4400" b="1" dirty="0">
              <a:ln w="18000">
                <a:solidFill>
                  <a:prstClr val="black">
                    <a:lumMod val="65000"/>
                    <a:lumOff val="35000"/>
                  </a:prstClr>
                </a:solidFill>
                <a:prstDash val="solid"/>
                <a:miter lim="800000"/>
              </a:ln>
              <a:solidFill>
                <a:srgbClr val="99CB38">
                  <a:lumMod val="75000"/>
                </a:srgbClr>
              </a:solidFill>
              <a:effectLst>
                <a:outerShdw blurRad="25500" dist="23000" dir="7020000" algn="tl">
                  <a:srgbClr val="000000">
                    <a:alpha val="50000"/>
                  </a:srgbClr>
                </a:outerShdw>
              </a:effectLst>
              <a:latin typeface="Calibri Light" panose="020F0302020204030204"/>
            </a:endParaRPr>
          </a:p>
          <a:p>
            <a:endParaRPr lang="en-US" sz="1400" dirty="0"/>
          </a:p>
        </p:txBody>
      </p:sp>
    </p:spTree>
    <p:extLst>
      <p:ext uri="{BB962C8B-B14F-4D97-AF65-F5344CB8AC3E}">
        <p14:creationId xmlns:p14="http://schemas.microsoft.com/office/powerpoint/2010/main" val="1796175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prstClr val="black">
                    <a:lumMod val="75000"/>
                    <a:lumOff val="25000"/>
                  </a:prstClr>
                </a:solidFill>
                <a:effectLst>
                  <a:outerShdw blurRad="38100" dist="38100" dir="2700000" algn="tl">
                    <a:srgbClr val="000000">
                      <a:alpha val="43137"/>
                    </a:srgbClr>
                  </a:outerShdw>
                </a:effectLst>
              </a:rPr>
              <a:t>You’ll </a:t>
            </a:r>
            <a:r>
              <a:rPr lang="en-US" sz="6600" b="1" dirty="0">
                <a:solidFill>
                  <a:prstClr val="black">
                    <a:lumMod val="75000"/>
                    <a:lumOff val="25000"/>
                  </a:prstClr>
                </a:solidFill>
                <a:effectLst>
                  <a:outerShdw blurRad="38100" dist="38100" dir="2700000" algn="tl">
                    <a:srgbClr val="000000">
                      <a:alpha val="43137"/>
                    </a:srgbClr>
                  </a:outerShdw>
                </a:effectLst>
              </a:rPr>
              <a:t>Also </a:t>
            </a:r>
            <a:r>
              <a:rPr lang="en-US" sz="6600" b="1" dirty="0" smtClean="0">
                <a:solidFill>
                  <a:prstClr val="black">
                    <a:lumMod val="75000"/>
                    <a:lumOff val="25000"/>
                  </a:prstClr>
                </a:solidFill>
                <a:effectLst>
                  <a:outerShdw blurRad="38100" dist="38100" dir="2700000" algn="tl">
                    <a:srgbClr val="000000">
                      <a:alpha val="43137"/>
                    </a:srgbClr>
                  </a:outerShdw>
                </a:effectLst>
              </a:rPr>
              <a:t>Get</a:t>
            </a:r>
            <a:r>
              <a:rPr lang="en-US" sz="6600" dirty="0">
                <a:solidFill>
                  <a:prstClr val="black">
                    <a:lumMod val="75000"/>
                    <a:lumOff val="25000"/>
                  </a:prstClr>
                </a:solidFill>
              </a:rPr>
              <a:t>:</a:t>
            </a:r>
            <a:endParaRPr lang="en-US" dirty="0"/>
          </a:p>
        </p:txBody>
      </p:sp>
      <p:pic>
        <p:nvPicPr>
          <p:cNvPr id="8196" name="Picture 4" descr="http://onlineclassescentral.com/wp-content/uploads/sites/3/2013/06/dist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0" y="1883074"/>
            <a:ext cx="9061369" cy="4297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9541" y="1906331"/>
            <a:ext cx="2299027" cy="2215991"/>
          </a:xfrm>
          <a:prstGeom prst="rect">
            <a:avLst/>
          </a:prstGeom>
          <a:noFill/>
        </p:spPr>
        <p:txBody>
          <a:bodyPr wrap="none" rtlCol="0">
            <a:spAutoFit/>
          </a:bodyPr>
          <a:lstStyle/>
          <a:p>
            <a:r>
              <a:rPr lang="en-US" sz="13800" b="1" dirty="0" smtClean="0">
                <a:ln w="57150">
                  <a:solidFill>
                    <a:schemeClr val="tx1"/>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Cooper Black" panose="0208090404030B020404" pitchFamily="18" charset="0"/>
              </a:rPr>
              <a:t>12</a:t>
            </a:r>
            <a:endParaRPr lang="en-US" sz="13800" b="1" dirty="0">
              <a:ln w="57150">
                <a:solidFill>
                  <a:schemeClr val="tx1"/>
                </a:solidFill>
                <a:prstDash val="solid"/>
              </a:ln>
              <a:solidFill>
                <a:schemeClr val="accent5">
                  <a:lumMod val="60000"/>
                  <a:lumOff val="40000"/>
                </a:schemeClr>
              </a:solidFill>
              <a:effectLst>
                <a:outerShdw blurRad="41275" dist="20320" dir="1800000" algn="tl" rotWithShape="0">
                  <a:srgbClr val="000000">
                    <a:alpha val="40000"/>
                  </a:srgbClr>
                </a:outerShdw>
              </a:effectLst>
              <a:latin typeface="Cooper Black" panose="0208090404030B020404" pitchFamily="18" charset="0"/>
            </a:endParaRPr>
          </a:p>
        </p:txBody>
      </p:sp>
      <p:sp>
        <p:nvSpPr>
          <p:cNvPr id="6" name="TextBox 5"/>
          <p:cNvSpPr txBox="1"/>
          <p:nvPr/>
        </p:nvSpPr>
        <p:spPr>
          <a:xfrm>
            <a:off x="5277678" y="2416154"/>
            <a:ext cx="3613682" cy="1446550"/>
          </a:xfrm>
          <a:prstGeom prst="rect">
            <a:avLst/>
          </a:prstGeom>
          <a:noFill/>
        </p:spPr>
        <p:txBody>
          <a:bodyPr wrap="none" rtlCol="0">
            <a:spAutoFit/>
          </a:bodyPr>
          <a:lstStyle/>
          <a:p>
            <a:pPr algn="ctr"/>
            <a:r>
              <a:rPr lang="en-US" sz="4400" b="1" spc="50" dirty="0" smtClean="0">
                <a:ln w="12700" cmpd="sng">
                  <a:solidFill>
                    <a:schemeClr val="accent6">
                      <a:satMod val="120000"/>
                      <a:shade val="80000"/>
                    </a:schemeClr>
                  </a:solidFill>
                  <a:prstDash val="solid"/>
                </a:ln>
                <a:solidFill>
                  <a:schemeClr val="tx1">
                    <a:lumMod val="50000"/>
                    <a:lumOff val="50000"/>
                  </a:schemeClr>
                </a:solidFill>
                <a:effectLst>
                  <a:glow rad="53100">
                    <a:schemeClr val="accent6">
                      <a:satMod val="180000"/>
                      <a:alpha val="30000"/>
                    </a:schemeClr>
                  </a:glow>
                </a:effectLst>
                <a:latin typeface="Calibri Light" panose="020F0302020204030204"/>
              </a:rPr>
              <a:t>Monthly</a:t>
            </a:r>
          </a:p>
          <a:p>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libri Light" panose="020F0302020204030204"/>
              </a:rPr>
              <a:t>Learning Series</a:t>
            </a:r>
            <a:endParaRPr lang="en-US"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TextBox 6"/>
          <p:cNvSpPr txBox="1"/>
          <p:nvPr/>
        </p:nvSpPr>
        <p:spPr>
          <a:xfrm>
            <a:off x="3014876" y="3998838"/>
            <a:ext cx="5886548" cy="923330"/>
          </a:xfrm>
          <a:prstGeom prst="rect">
            <a:avLst/>
          </a:prstGeom>
          <a:noFill/>
        </p:spPr>
        <p:txBody>
          <a:bodyPr wrap="none" rtlCol="0">
            <a:spAutoFit/>
          </a:bodyPr>
          <a:lstStyle/>
          <a:p>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libri Light" panose="020F0302020204030204"/>
              </a:rPr>
              <a:t>and the 278e MOOC</a:t>
            </a:r>
            <a:endParaRPr lang="en-US"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316588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835" y="811959"/>
            <a:ext cx="8557592" cy="4260309"/>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sz="12800" b="1" dirty="0" smtClean="0">
                <a:effectLst>
                  <a:outerShdw blurRad="38100" dist="38100" dir="2700000" algn="tl">
                    <a:srgbClr val="000000">
                      <a:alpha val="43137"/>
                    </a:srgbClr>
                  </a:outerShdw>
                </a:effectLst>
              </a:rPr>
              <a:t>W</a:t>
            </a:r>
            <a:r>
              <a:rPr lang="en-US" sz="9800" b="1" dirty="0" smtClean="0">
                <a:effectLst>
                  <a:outerShdw blurRad="38100" dist="38100" dir="2700000" algn="tl">
                    <a:srgbClr val="000000">
                      <a:alpha val="43137"/>
                    </a:srgbClr>
                  </a:outerShdw>
                </a:effectLst>
              </a:rPr>
              <a:t>ant </a:t>
            </a:r>
            <a:r>
              <a:rPr lang="en-US" sz="12800" b="1" dirty="0" smtClean="0">
                <a:effectLst>
                  <a:outerShdw blurRad="38100" dist="38100" dir="2700000" algn="tl">
                    <a:srgbClr val="000000">
                      <a:alpha val="43137"/>
                    </a:srgbClr>
                  </a:outerShdw>
                </a:effectLst>
              </a:rPr>
              <a:t>M</a:t>
            </a:r>
            <a:r>
              <a:rPr lang="en-US" sz="9800" b="1" dirty="0" smtClean="0">
                <a:effectLst>
                  <a:outerShdw blurRad="38100" dist="38100" dir="2700000" algn="tl">
                    <a:srgbClr val="000000">
                      <a:alpha val="43137"/>
                    </a:srgbClr>
                  </a:outerShdw>
                </a:effectLst>
              </a:rPr>
              <a:t>ore ?</a:t>
            </a:r>
            <a:br>
              <a:rPr lang="en-US" sz="9800" b="1" dirty="0" smtClean="0">
                <a:effectLst>
                  <a:outerShdw blurRad="38100" dist="38100" dir="2700000" algn="tl">
                    <a:srgbClr val="000000">
                      <a:alpha val="43137"/>
                    </a:srgbClr>
                  </a:outerShdw>
                </a:effectLst>
              </a:rPr>
            </a:br>
            <a:r>
              <a:rPr lang="en-US" dirty="0" smtClean="0"/>
              <a:t>		</a:t>
            </a:r>
            <a:r>
              <a:rPr lang="en-US" sz="98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     	</a:t>
            </a:r>
            <a:endParaRPr lang="en-US" sz="8900" dirty="0">
              <a:solidFill>
                <a:schemeClr val="tx1">
                  <a:lumMod val="50000"/>
                  <a:lumOff val="50000"/>
                </a:schemeClr>
              </a:solidFill>
            </a:endParaRPr>
          </a:p>
        </p:txBody>
      </p:sp>
      <p:sp>
        <p:nvSpPr>
          <p:cNvPr id="5" name="Text Placeholder 4"/>
          <p:cNvSpPr>
            <a:spLocks noGrp="1"/>
          </p:cNvSpPr>
          <p:nvPr>
            <p:ph type="body" idx="1"/>
          </p:nvPr>
        </p:nvSpPr>
        <p:spPr>
          <a:xfrm>
            <a:off x="1558446" y="4539266"/>
            <a:ext cx="7543800" cy="1143000"/>
          </a:xfrm>
        </p:spPr>
        <p:txBody>
          <a:bodyPr>
            <a:noAutofit/>
          </a:bodyPr>
          <a:lstStyle/>
          <a:p>
            <a:r>
              <a:rPr lang="en-US" sz="9600" b="1" spc="0" dirty="0" smtClean="0">
                <a:ln w="18000">
                  <a:solidFill>
                    <a:schemeClr val="accent2">
                      <a:satMod val="140000"/>
                    </a:schemeClr>
                  </a:solidFill>
                  <a:prstDash val="solid"/>
                  <a:miter lim="800000"/>
                </a:ln>
                <a:solidFill>
                  <a:schemeClr val="tx1">
                    <a:lumMod val="50000"/>
                    <a:lumOff val="50000"/>
                  </a:schemeClr>
                </a:solidFill>
                <a:effectLst>
                  <a:outerShdw blurRad="25500" dist="23000" dir="7020000" algn="tl">
                    <a:srgbClr val="000000">
                      <a:alpha val="50000"/>
                    </a:srgbClr>
                  </a:outerShdw>
                </a:effectLst>
              </a:rPr>
              <a:t>You Tell Us!</a:t>
            </a:r>
            <a:endParaRPr lang="en-US" dirty="0"/>
          </a:p>
        </p:txBody>
      </p:sp>
    </p:spTree>
    <p:extLst>
      <p:ext uri="{BB962C8B-B14F-4D97-AF65-F5344CB8AC3E}">
        <p14:creationId xmlns:p14="http://schemas.microsoft.com/office/powerpoint/2010/main" val="197526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itmos.com/wp-content/uploads/2015/03/Online-Training-Asse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3" y="590313"/>
            <a:ext cx="822959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5908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philmckinney.com/wp/wp-content/uploads/2015/07/we-listen-XL.jpg"/>
          <p:cNvPicPr>
            <a:picLocks noChangeAspect="1" noChangeArrowheads="1"/>
          </p:cNvPicPr>
          <p:nvPr/>
        </p:nvPicPr>
        <p:blipFill>
          <a:blip r:embed="rId2"/>
          <a:srcRect/>
          <a:stretch>
            <a:fillRect/>
          </a:stretch>
        </p:blipFill>
        <p:spPr bwMode="auto">
          <a:xfrm>
            <a:off x="-1" y="12700"/>
            <a:ext cx="9144001" cy="6287052"/>
          </a:xfrm>
          <a:prstGeom prst="rect">
            <a:avLst/>
          </a:prstGeom>
          <a:noFill/>
        </p:spPr>
      </p:pic>
    </p:spTree>
    <p:extLst>
      <p:ext uri="{BB962C8B-B14F-4D97-AF65-F5344CB8AC3E}">
        <p14:creationId xmlns:p14="http://schemas.microsoft.com/office/powerpoint/2010/main" val="3617038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sz="4800" spc="-50" dirty="0" smtClean="0">
              <a:solidFill>
                <a:prstClr val="black">
                  <a:lumMod val="75000"/>
                  <a:lumOff val="25000"/>
                </a:prstClr>
              </a:solidFill>
              <a:latin typeface="Calibri Light" panose="020F0302020204030204"/>
              <a:ea typeface="+mj-ea"/>
              <a:cs typeface="+mj-cs"/>
            </a:endParaRPr>
          </a:p>
          <a:p>
            <a:pPr algn="ctr"/>
            <a:r>
              <a:rPr lang="en-US" sz="4800" spc="-50" dirty="0" smtClean="0">
                <a:solidFill>
                  <a:prstClr val="black">
                    <a:lumMod val="75000"/>
                    <a:lumOff val="25000"/>
                  </a:prstClr>
                </a:solidFill>
                <a:latin typeface="Calibri Light" panose="020F0302020204030204"/>
                <a:ea typeface="+mj-ea"/>
                <a:cs typeface="+mj-cs"/>
              </a:rPr>
              <a:t>Where have we been and where are we going?</a:t>
            </a:r>
          </a:p>
        </p:txBody>
      </p:sp>
      <p:sp>
        <p:nvSpPr>
          <p:cNvPr id="5" name="Content Placeholder 2"/>
          <p:cNvSpPr>
            <a:spLocks noGrp="1"/>
          </p:cNvSpPr>
          <p:nvPr>
            <p:ph type="title"/>
          </p:nvPr>
        </p:nvSpPr>
        <p:spPr/>
        <p:txBody>
          <a:bodyPr/>
          <a:lstStyle/>
          <a:p>
            <a:pPr algn="ctr"/>
            <a:endParaRPr lang="en-US" sz="4800" spc="-50" dirty="0" smtClean="0">
              <a:solidFill>
                <a:prstClr val="black">
                  <a:lumMod val="75000"/>
                  <a:lumOff val="25000"/>
                </a:prstClr>
              </a:solidFill>
              <a:latin typeface="Calibri Light" panose="020F0302020204030204"/>
              <a:ea typeface="+mj-ea"/>
              <a:cs typeface="+mj-cs"/>
            </a:endParaRPr>
          </a:p>
          <a:p>
            <a:r>
              <a:rPr lang="en-US" spc="-50" dirty="0" smtClean="0">
                <a:solidFill>
                  <a:prstClr val="black">
                    <a:lumMod val="75000"/>
                    <a:lumOff val="25000"/>
                  </a:prstClr>
                </a:solidFill>
                <a:latin typeface="Calibri Light" panose="020F0302020204030204"/>
              </a:rPr>
              <a:t>Compliance </a:t>
            </a:r>
            <a:r>
              <a:rPr lang="en-US" spc="-50" dirty="0">
                <a:solidFill>
                  <a:prstClr val="black">
                    <a:lumMod val="75000"/>
                    <a:lumOff val="25000"/>
                  </a:prstClr>
                </a:solidFill>
                <a:latin typeface="Calibri Light" panose="020F0302020204030204"/>
              </a:rPr>
              <a:t>Division</a:t>
            </a:r>
            <a:endParaRPr lang="en-US" dirty="0"/>
          </a:p>
        </p:txBody>
      </p:sp>
    </p:spTree>
    <p:extLst>
      <p:ext uri="{BB962C8B-B14F-4D97-AF65-F5344CB8AC3E}">
        <p14:creationId xmlns:p14="http://schemas.microsoft.com/office/powerpoint/2010/main" val="741868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28560" y="5397348"/>
            <a:ext cx="1536193" cy="676656"/>
          </a:xfrm>
          <a:prstGeom prst="rect">
            <a:avLst/>
          </a:prstGeom>
          <a:solidFill>
            <a:srgbClr val="4F81BD"/>
          </a:solidFill>
          <a:ln w="12700" cap="flat" cmpd="sng" algn="ctr">
            <a:solidFill>
              <a:sysClr val="window" lastClr="FFFFFF">
                <a:lumMod val="50000"/>
              </a:sysClr>
            </a:solidFill>
            <a:prstDash val="solid"/>
          </a:ln>
          <a:effectLst/>
        </p:spPr>
        <p:txBody>
          <a:bodyPr lIns="0" rIns="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Submit in ROCIS; OMB receives</a:t>
            </a:r>
          </a:p>
        </p:txBody>
      </p:sp>
      <p:sp>
        <p:nvSpPr>
          <p:cNvPr id="44" name="Rectangle 43"/>
          <p:cNvSpPr/>
          <p:nvPr/>
        </p:nvSpPr>
        <p:spPr>
          <a:xfrm>
            <a:off x="3849568" y="5397348"/>
            <a:ext cx="10789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6" name="Rectangle 45"/>
          <p:cNvSpPr/>
          <p:nvPr/>
        </p:nvSpPr>
        <p:spPr>
          <a:xfrm>
            <a:off x="1239154" y="5397348"/>
            <a:ext cx="1307592" cy="676656"/>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7" name="Rectangle 46"/>
          <p:cNvSpPr/>
          <p:nvPr/>
        </p:nvSpPr>
        <p:spPr>
          <a:xfrm>
            <a:off x="2541977" y="5397348"/>
            <a:ext cx="1307592"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Call w/ OMB</a:t>
            </a:r>
          </a:p>
        </p:txBody>
      </p:sp>
      <p:sp>
        <p:nvSpPr>
          <p:cNvPr id="48" name="Rectangle 47"/>
          <p:cNvSpPr/>
          <p:nvPr/>
        </p:nvSpPr>
        <p:spPr>
          <a:xfrm>
            <a:off x="6464951"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draft to agencies</a:t>
            </a:r>
          </a:p>
        </p:txBody>
      </p:sp>
      <p:sp>
        <p:nvSpPr>
          <p:cNvPr id="49" name="Circular Arrow 48"/>
          <p:cNvSpPr/>
          <p:nvPr/>
        </p:nvSpPr>
        <p:spPr>
          <a:xfrm rot="21333971" flipV="1">
            <a:off x="6787339" y="4177879"/>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0" name="Rectangle 49"/>
          <p:cNvSpPr/>
          <p:nvPr/>
        </p:nvSpPr>
        <p:spPr>
          <a:xfrm rot="5249000">
            <a:off x="7644384" y="4226916"/>
            <a:ext cx="1307592" cy="676656"/>
          </a:xfrm>
          <a:prstGeom prst="rect">
            <a:avLst/>
          </a:prstGeom>
          <a:solidFill>
            <a:srgbClr val="9BBB59"/>
          </a:solidFill>
          <a:ln w="12700" cap="flat" cmpd="sng" algn="ctr">
            <a:solidFill>
              <a:sysClr val="window" lastClr="FFFFFF">
                <a:lumMod val="50000"/>
              </a:sysClr>
            </a:solidFill>
            <a:prstDash val="solid"/>
          </a:ln>
          <a:effectLst/>
        </p:spPr>
        <p:txBody>
          <a:bodyPr lIns="91440" rIns="9144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Agencies respond to OMB</a:t>
            </a:r>
          </a:p>
        </p:txBody>
      </p:sp>
      <p:sp>
        <p:nvSpPr>
          <p:cNvPr id="51" name="Rectangle 50"/>
          <p:cNvSpPr/>
          <p:nvPr/>
        </p:nvSpPr>
        <p:spPr>
          <a:xfrm>
            <a:off x="5116905" y="3038196"/>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Respond to OMB; OMB shares w/ </a:t>
            </a:r>
            <a:r>
              <a:rPr lang="en-US" sz="1400" kern="0" dirty="0" err="1" smtClean="0">
                <a:solidFill>
                  <a:prstClr val="white"/>
                </a:solidFill>
                <a:effectLst>
                  <a:outerShdw blurRad="38100" dist="38100" dir="2700000" algn="tl">
                    <a:srgbClr val="000000">
                      <a:alpha val="43137"/>
                    </a:srgbClr>
                  </a:outerShdw>
                </a:effectLst>
                <a:latin typeface="Franklin Gothic Book"/>
              </a:rPr>
              <a:t>agy</a:t>
            </a:r>
            <a:endParaRPr lang="en-US" sz="1400" kern="0" dirty="0" smtClean="0">
              <a:solidFill>
                <a:prstClr val="white"/>
              </a:solidFill>
              <a:effectLst>
                <a:outerShdw blurRad="38100" dist="38100" dir="2700000" algn="tl">
                  <a:srgbClr val="000000">
                    <a:alpha val="43137"/>
                  </a:srgbClr>
                </a:outerShdw>
              </a:effectLst>
              <a:latin typeface="Franklin Gothic Book"/>
            </a:endParaRPr>
          </a:p>
        </p:txBody>
      </p:sp>
      <p:sp>
        <p:nvSpPr>
          <p:cNvPr id="52" name="Circular Arrow 51"/>
          <p:cNvSpPr/>
          <p:nvPr/>
        </p:nvSpPr>
        <p:spPr>
          <a:xfrm rot="15871422" flipV="1">
            <a:off x="6711718" y="2934718"/>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3" name="Rectangle 52"/>
          <p:cNvSpPr/>
          <p:nvPr/>
        </p:nvSpPr>
        <p:spPr>
          <a:xfrm>
            <a:off x="6427432" y="3038196"/>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comments to OGE</a:t>
            </a:r>
          </a:p>
        </p:txBody>
      </p:sp>
      <p:sp>
        <p:nvSpPr>
          <p:cNvPr id="54" name="Circular Arrow 53"/>
          <p:cNvSpPr/>
          <p:nvPr/>
        </p:nvSpPr>
        <p:spPr>
          <a:xfrm rot="10560000" flipV="1">
            <a:off x="4127986" y="2946756"/>
            <a:ext cx="1977839" cy="1991559"/>
          </a:xfrm>
          <a:prstGeom prst="circularArrow">
            <a:avLst>
              <a:gd name="adj1" fmla="val 34064"/>
              <a:gd name="adj2" fmla="val 244018"/>
              <a:gd name="adj3" fmla="val 21100681"/>
              <a:gd name="adj4" fmla="val 15977727"/>
              <a:gd name="adj5" fmla="val 21798"/>
            </a:avLst>
          </a:prstGeom>
          <a:solidFill>
            <a:srgbClr val="1F497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5" name="Circular Arrow 54"/>
          <p:cNvSpPr/>
          <p:nvPr/>
        </p:nvSpPr>
        <p:spPr>
          <a:xfrm rot="16421243" flipH="1" flipV="1">
            <a:off x="3002554" y="2901442"/>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6" name="Circular Arrow 55"/>
          <p:cNvSpPr/>
          <p:nvPr/>
        </p:nvSpPr>
        <p:spPr>
          <a:xfrm rot="232388" flipH="1" flipV="1">
            <a:off x="429768" y="2891641"/>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7" name="Rectangle 56"/>
          <p:cNvSpPr/>
          <p:nvPr/>
        </p:nvSpPr>
        <p:spPr>
          <a:xfrm rot="16200000">
            <a:off x="-444329" y="2283816"/>
            <a:ext cx="2615186"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60-day public </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comment period </a:t>
            </a:r>
          </a:p>
        </p:txBody>
      </p:sp>
      <p:sp>
        <p:nvSpPr>
          <p:cNvPr id="58" name="Rectangle 57"/>
          <p:cNvSpPr/>
          <p:nvPr/>
        </p:nvSpPr>
        <p:spPr>
          <a:xfrm>
            <a:off x="7468324" y="2652444"/>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9" name="Rectangle 58"/>
          <p:cNvSpPr/>
          <p:nvPr/>
        </p:nvSpPr>
        <p:spPr>
          <a:xfrm>
            <a:off x="3869702" y="4798207"/>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0" name="Rectangle 59"/>
          <p:cNvSpPr/>
          <p:nvPr/>
        </p:nvSpPr>
        <p:spPr>
          <a:xfrm rot="5244817">
            <a:off x="8600532" y="4938631"/>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1" name="Rectangle 60"/>
          <p:cNvSpPr/>
          <p:nvPr/>
        </p:nvSpPr>
        <p:spPr>
          <a:xfrm rot="5400000" flipH="1">
            <a:off x="7434072" y="3659988"/>
            <a:ext cx="25532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2" name="Rounded Rectangle 61"/>
          <p:cNvSpPr/>
          <p:nvPr/>
        </p:nvSpPr>
        <p:spPr>
          <a:xfrm rot="16020000">
            <a:off x="7580376" y="4866996"/>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3" name="Circular Arrow 62"/>
          <p:cNvSpPr/>
          <p:nvPr/>
        </p:nvSpPr>
        <p:spPr>
          <a:xfrm rot="5646596" flipH="1" flipV="1">
            <a:off x="442080" y="314200"/>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4" name="Rectangle 63"/>
          <p:cNvSpPr/>
          <p:nvPr/>
        </p:nvSpPr>
        <p:spPr>
          <a:xfrm>
            <a:off x="1389888" y="410820"/>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Analyze comments</a:t>
            </a:r>
          </a:p>
        </p:txBody>
      </p:sp>
      <p:sp>
        <p:nvSpPr>
          <p:cNvPr id="65" name="Rectangle 64"/>
          <p:cNvSpPr/>
          <p:nvPr/>
        </p:nvSpPr>
        <p:spPr>
          <a:xfrm>
            <a:off x="2697480" y="410820"/>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Further revisions</a:t>
            </a:r>
          </a:p>
        </p:txBody>
      </p:sp>
      <p:sp>
        <p:nvSpPr>
          <p:cNvPr id="66" name="Rectangle 65"/>
          <p:cNvSpPr/>
          <p:nvPr/>
        </p:nvSpPr>
        <p:spPr>
          <a:xfrm>
            <a:off x="4005072" y="410820"/>
            <a:ext cx="1709928"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Consult DOJ/OPM/ OMB (if needed)</a:t>
            </a:r>
          </a:p>
        </p:txBody>
      </p:sp>
      <p:sp>
        <p:nvSpPr>
          <p:cNvPr id="68" name="Rectangle 67"/>
          <p:cNvSpPr/>
          <p:nvPr/>
        </p:nvSpPr>
        <p:spPr>
          <a:xfrm>
            <a:off x="1828800" y="1706220"/>
            <a:ext cx="1905000" cy="1752600"/>
          </a:xfrm>
          <a:prstGeom prst="rect">
            <a:avLst/>
          </a:prstGeom>
          <a:solidFill>
            <a:srgbClr val="C0504D">
              <a:lumMod val="75000"/>
            </a:srgbClr>
          </a:solidFill>
          <a:ln w="25400" cap="flat" cmpd="sng" algn="ctr">
            <a:noFill/>
            <a:prstDash val="solid"/>
          </a:ln>
          <a:effectLst>
            <a:glow rad="800100">
              <a:srgbClr val="C0504D">
                <a:lumMod val="75000"/>
              </a:srgbClr>
            </a:glow>
          </a:effectLst>
        </p:spPr>
        <p:txBody>
          <a:bodyPr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Proposed </a:t>
            </a:r>
          </a:p>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Rule</a:t>
            </a:r>
          </a:p>
        </p:txBody>
      </p:sp>
      <p:sp>
        <p:nvSpPr>
          <p:cNvPr id="69" name="Rectangle 68"/>
          <p:cNvSpPr/>
          <p:nvPr/>
        </p:nvSpPr>
        <p:spPr>
          <a:xfrm>
            <a:off x="-68438"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Consult w/ DOJ, OPM</a:t>
            </a:r>
          </a:p>
        </p:txBody>
      </p:sp>
      <p:sp>
        <p:nvSpPr>
          <p:cNvPr id="70" name="Rectangle 69"/>
          <p:cNvSpPr/>
          <p:nvPr/>
        </p:nvSpPr>
        <p:spPr>
          <a:xfrm>
            <a:off x="1418687" y="4113301"/>
            <a:ext cx="2615184"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Publish Proposed Rule in Federal Register</a:t>
            </a:r>
          </a:p>
        </p:txBody>
      </p:sp>
      <p:sp>
        <p:nvSpPr>
          <p:cNvPr id="71" name="Rounded Rectangle 70"/>
          <p:cNvSpPr/>
          <p:nvPr/>
        </p:nvSpPr>
        <p:spPr>
          <a:xfrm rot="16200000">
            <a:off x="137160" y="3755910"/>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2" name="Rounded Rectangle 71"/>
          <p:cNvSpPr/>
          <p:nvPr/>
        </p:nvSpPr>
        <p:spPr>
          <a:xfrm>
            <a:off x="1192311" y="29820"/>
            <a:ext cx="331689"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3" name="Rounded Rectangle 72"/>
          <p:cNvSpPr/>
          <p:nvPr/>
        </p:nvSpPr>
        <p:spPr>
          <a:xfrm>
            <a:off x="1344711" y="109966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4" name="Rounded Rectangle 73"/>
          <p:cNvSpPr/>
          <p:nvPr/>
        </p:nvSpPr>
        <p:spPr>
          <a:xfrm>
            <a:off x="4033871" y="3850488"/>
            <a:ext cx="179289" cy="97892"/>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5" name="Rounded Rectangle 74"/>
          <p:cNvSpPr/>
          <p:nvPr/>
        </p:nvSpPr>
        <p:spPr>
          <a:xfrm>
            <a:off x="4910328" y="3861156"/>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6" name="TextBox 75"/>
          <p:cNvSpPr txBox="1"/>
          <p:nvPr/>
        </p:nvSpPr>
        <p:spPr>
          <a:xfrm>
            <a:off x="5299482" y="4051656"/>
            <a:ext cx="2226600" cy="1046440"/>
          </a:xfrm>
          <a:prstGeom prst="rect">
            <a:avLst/>
          </a:prstGeom>
          <a:solidFill>
            <a:srgbClr val="1F497D">
              <a:lumMod val="75000"/>
            </a:srgbClr>
          </a:solidFill>
          <a:effectLst>
            <a:glow rad="609600">
              <a:srgbClr val="1F497D">
                <a:lumMod val="75000"/>
              </a:srgbClr>
            </a:glow>
          </a:effectLst>
        </p:spPr>
        <p:txBody>
          <a:bodyPr wrap="square" rtlCol="0">
            <a:spAutoFit/>
          </a:bodyP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90-day OMB Review Process</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(E.O. 12866)</a:t>
            </a:r>
          </a:p>
        </p:txBody>
      </p:sp>
      <p:sp>
        <p:nvSpPr>
          <p:cNvPr id="77" name="Rounded Rectangle 76"/>
          <p:cNvSpPr/>
          <p:nvPr/>
        </p:nvSpPr>
        <p:spPr>
          <a:xfrm>
            <a:off x="3901828" y="3912781"/>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9" name="TextBox 78"/>
          <p:cNvSpPr txBox="1"/>
          <p:nvPr/>
        </p:nvSpPr>
        <p:spPr>
          <a:xfrm rot="19409672">
            <a:off x="4191815" y="3281090"/>
            <a:ext cx="970646" cy="461665"/>
          </a:xfrm>
          <a:prstGeom prst="rect">
            <a:avLst/>
          </a:prstGeom>
          <a:noFill/>
        </p:spPr>
        <p:txBody>
          <a:bodyPr wrap="square" rtlCol="0">
            <a:spAutoFit/>
          </a:bodyPr>
          <a:lstStyle/>
          <a:p>
            <a:pPr algn="ctr" defTabSz="914400"/>
            <a:r>
              <a:rPr lang="en-US" sz="1200" dirty="0" smtClean="0">
                <a:solidFill>
                  <a:prstClr val="white"/>
                </a:solidFill>
                <a:latin typeface="Franklin Gothic Book"/>
              </a:rPr>
              <a:t>Work out</a:t>
            </a:r>
          </a:p>
          <a:p>
            <a:pPr algn="ctr" defTabSz="914400"/>
            <a:r>
              <a:rPr lang="en-US" sz="1200" dirty="0" smtClean="0">
                <a:solidFill>
                  <a:prstClr val="white"/>
                </a:solidFill>
                <a:latin typeface="Franklin Gothic Book"/>
              </a:rPr>
              <a:t>differences</a:t>
            </a:r>
            <a:endParaRPr lang="en-US" sz="1200" dirty="0">
              <a:solidFill>
                <a:prstClr val="white"/>
              </a:solidFill>
              <a:latin typeface="Franklin Gothic Book"/>
            </a:endParaRPr>
          </a:p>
        </p:txBody>
      </p:sp>
      <p:cxnSp>
        <p:nvCxnSpPr>
          <p:cNvPr id="80" name="Straight Connector 79"/>
          <p:cNvCxnSpPr/>
          <p:nvPr/>
        </p:nvCxnSpPr>
        <p:spPr>
          <a:xfrm>
            <a:off x="529507" y="1309979"/>
            <a:ext cx="667513" cy="0"/>
          </a:xfrm>
          <a:prstGeom prst="line">
            <a:avLst/>
          </a:prstGeom>
          <a:noFill/>
          <a:ln w="31750" cap="flat" cmpd="sng" algn="ctr">
            <a:solidFill>
              <a:srgbClr val="8064A2"/>
            </a:solidFill>
            <a:prstDash val="solid"/>
          </a:ln>
          <a:effectLst/>
        </p:spPr>
      </p:cxnSp>
      <p:sp>
        <p:nvSpPr>
          <p:cNvPr id="81" name="TextBox 80"/>
          <p:cNvSpPr txBox="1"/>
          <p:nvPr/>
        </p:nvSpPr>
        <p:spPr>
          <a:xfrm rot="18689278">
            <a:off x="430662" y="722084"/>
            <a:ext cx="1066799" cy="523220"/>
          </a:xfrm>
          <a:prstGeom prst="rect">
            <a:avLst/>
          </a:prstGeom>
          <a:noFill/>
        </p:spPr>
        <p:txBody>
          <a:bodyPr wrap="square" rtlCol="0">
            <a:spAutoFit/>
          </a:bodyPr>
          <a:lstStyle/>
          <a:p>
            <a:pPr algn="ctr" defTabSz="914400"/>
            <a:r>
              <a:rPr lang="en-US" sz="1400" dirty="0" smtClean="0">
                <a:solidFill>
                  <a:prstClr val="white"/>
                </a:solidFill>
                <a:effectLst>
                  <a:outerShdw blurRad="38100" dist="38100" dir="2700000" algn="tl">
                    <a:srgbClr val="000000">
                      <a:alpha val="43137"/>
                    </a:srgbClr>
                  </a:outerShdw>
                </a:effectLst>
                <a:latin typeface="Franklin Gothic Book"/>
              </a:rPr>
              <a:t>Receive comments</a:t>
            </a:r>
            <a:endParaRPr lang="en-US" sz="1400" dirty="0">
              <a:solidFill>
                <a:prstClr val="white"/>
              </a:solidFill>
              <a:effectLst>
                <a:outerShdw blurRad="38100" dist="38100" dir="2700000" algn="tl">
                  <a:srgbClr val="000000">
                    <a:alpha val="43137"/>
                  </a:srgbClr>
                </a:outerShdw>
              </a:effectLst>
              <a:latin typeface="Franklin Gothic Book"/>
            </a:endParaRPr>
          </a:p>
        </p:txBody>
      </p:sp>
      <p:cxnSp>
        <p:nvCxnSpPr>
          <p:cNvPr id="82" name="Straight Connector 81"/>
          <p:cNvCxnSpPr/>
          <p:nvPr/>
        </p:nvCxnSpPr>
        <p:spPr>
          <a:xfrm>
            <a:off x="539495" y="3918131"/>
            <a:ext cx="657525" cy="7034"/>
          </a:xfrm>
          <a:prstGeom prst="line">
            <a:avLst/>
          </a:prstGeom>
          <a:noFill/>
          <a:ln w="31750" cap="flat" cmpd="sng" algn="ctr">
            <a:solidFill>
              <a:srgbClr val="8064A2"/>
            </a:solidFill>
            <a:prstDash val="solid"/>
          </a:ln>
          <a:effectLst/>
        </p:spPr>
      </p:cxnSp>
      <p:sp>
        <p:nvSpPr>
          <p:cNvPr id="83" name="Rounded Rectangle 82"/>
          <p:cNvSpPr/>
          <p:nvPr/>
        </p:nvSpPr>
        <p:spPr>
          <a:xfrm>
            <a:off x="1207008" y="375523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42" name="Oval 41"/>
          <p:cNvSpPr>
            <a:spLocks noChangeAspect="1"/>
          </p:cNvSpPr>
          <p:nvPr/>
        </p:nvSpPr>
        <p:spPr>
          <a:xfrm>
            <a:off x="3936436" y="5283048"/>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45" name="Oval 44"/>
          <p:cNvSpPr>
            <a:spLocks noChangeAspect="1"/>
          </p:cNvSpPr>
          <p:nvPr/>
        </p:nvSpPr>
        <p:spPr>
          <a:xfrm>
            <a:off x="7629388" y="3162925"/>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78" name="Oval 77"/>
          <p:cNvSpPr>
            <a:spLocks noChangeAspect="1"/>
          </p:cNvSpPr>
          <p:nvPr/>
        </p:nvSpPr>
        <p:spPr>
          <a:xfrm>
            <a:off x="5328706" y="2977783"/>
            <a:ext cx="905256" cy="905256"/>
          </a:xfrm>
          <a:prstGeom prst="ellipse">
            <a:avLst/>
          </a:prstGeom>
          <a:solidFill>
            <a:srgbClr val="FFFF00"/>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
        <p:nvSpPr>
          <p:cNvPr id="85" name="Oval 84"/>
          <p:cNvSpPr>
            <a:spLocks noChangeAspect="1"/>
          </p:cNvSpPr>
          <p:nvPr/>
        </p:nvSpPr>
        <p:spPr>
          <a:xfrm>
            <a:off x="423747" y="1069498"/>
            <a:ext cx="904804" cy="904804"/>
          </a:xfrm>
          <a:prstGeom prst="ellipse">
            <a:avLst/>
          </a:prstGeom>
          <a:solidFill>
            <a:srgbClr val="FF0000"/>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86" name="Rounded Rectangle 85"/>
          <p:cNvSpPr/>
          <p:nvPr/>
        </p:nvSpPr>
        <p:spPr>
          <a:xfrm>
            <a:off x="6642725" y="220040"/>
            <a:ext cx="2079656" cy="1586504"/>
          </a:xfrm>
          <a:prstGeom prst="roundRect">
            <a:avLst/>
          </a:prstGeom>
          <a:solidFill>
            <a:srgbClr val="FFFF00"/>
          </a:solidFill>
          <a:ln w="3175">
            <a:solidFill>
              <a:schemeClr val="bg1">
                <a:lumMod val="50000"/>
              </a:schemeClr>
            </a:solidFill>
          </a:ln>
          <a:effectLst>
            <a:glow rad="1587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lumMod val="75000"/>
                    <a:lumOff val="25000"/>
                  </a:prstClr>
                </a:solidFill>
                <a:latin typeface="Franklin Gothic Book"/>
              </a:rPr>
              <a:t>Final Rule Published</a:t>
            </a:r>
            <a:endParaRPr lang="en-US" sz="2000" dirty="0">
              <a:solidFill>
                <a:prstClr val="black">
                  <a:lumMod val="75000"/>
                  <a:lumOff val="25000"/>
                </a:prstClr>
              </a:solidFill>
              <a:latin typeface="Franklin Gothic Book"/>
            </a:endParaRPr>
          </a:p>
        </p:txBody>
      </p:sp>
      <p:sp>
        <p:nvSpPr>
          <p:cNvPr id="67" name="Rectangle 66"/>
          <p:cNvSpPr/>
          <p:nvPr/>
        </p:nvSpPr>
        <p:spPr>
          <a:xfrm>
            <a:off x="5715000" y="410820"/>
            <a:ext cx="927724"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Tree>
    <p:extLst>
      <p:ext uri="{BB962C8B-B14F-4D97-AF65-F5344CB8AC3E}">
        <p14:creationId xmlns:p14="http://schemas.microsoft.com/office/powerpoint/2010/main" val="50781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1.48148E-6 L 0.0592 -0.11157 L 0.20104 -0.11157 L 0.27205 -0.11019 " pathEditMode="relative" ptsTypes="AAAA">
                                      <p:cBhvr>
                                        <p:cTn id="6" dur="2000" fill="hold"/>
                                        <p:tgtEl>
                                          <p:spTgt spid="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lumMod val="75000"/>
                    <a:lumOff val="25000"/>
                  </a:prstClr>
                </a:solidFill>
              </a:rPr>
              <a:t>Compliance Division</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smtClean="0"/>
          </a:p>
          <a:p>
            <a:pPr algn="ctr"/>
            <a:endParaRPr lang="en-US" dirty="0"/>
          </a:p>
        </p:txBody>
      </p:sp>
      <p:sp>
        <p:nvSpPr>
          <p:cNvPr id="4" name="TextBox 3"/>
          <p:cNvSpPr txBox="1"/>
          <p:nvPr/>
        </p:nvSpPr>
        <p:spPr>
          <a:xfrm>
            <a:off x="1013790" y="2425147"/>
            <a:ext cx="7352969" cy="1415772"/>
          </a:xfrm>
          <a:prstGeom prst="rect">
            <a:avLst/>
          </a:prstGeom>
          <a:noFill/>
        </p:spPr>
        <p:txBody>
          <a:bodyPr wrap="square" rtlCol="0">
            <a:spAutoFit/>
          </a:bodyPr>
          <a:lstStyle/>
          <a:p>
            <a:pPr algn="ctr"/>
            <a:endParaRPr lang="en-US" sz="4300" i="1" dirty="0" smtClean="0">
              <a:latin typeface="+mj-lt"/>
            </a:endParaRPr>
          </a:p>
          <a:p>
            <a:pPr algn="ctr"/>
            <a:r>
              <a:rPr lang="en-US" sz="4300" i="1" dirty="0" smtClean="0">
                <a:latin typeface="+mj-lt"/>
              </a:rPr>
              <a:t>Program Review Branch</a:t>
            </a:r>
            <a:endParaRPr lang="en-US" sz="4300" i="1" dirty="0">
              <a:latin typeface="+mj-lt"/>
            </a:endParaRPr>
          </a:p>
        </p:txBody>
      </p:sp>
    </p:spTree>
    <p:extLst>
      <p:ext uri="{BB962C8B-B14F-4D97-AF65-F5344CB8AC3E}">
        <p14:creationId xmlns:p14="http://schemas.microsoft.com/office/powerpoint/2010/main" val="26044077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lnSpc>
                <a:spcPct val="90000"/>
              </a:lnSpc>
              <a:spcBef>
                <a:spcPts val="1200"/>
              </a:spcBef>
              <a:spcAft>
                <a:spcPts val="200"/>
              </a:spcAft>
            </a:pPr>
            <a:r>
              <a:rPr lang="en-US" dirty="0" smtClean="0"/>
              <a:t>Compliance Division</a:t>
            </a:r>
            <a:br>
              <a:rPr lang="en-US" dirty="0" smtClean="0"/>
            </a:br>
            <a:r>
              <a:rPr lang="en-US" sz="2800" spc="0" dirty="0">
                <a:solidFill>
                  <a:prstClr val="black">
                    <a:lumMod val="75000"/>
                    <a:lumOff val="25000"/>
                  </a:prstClr>
                </a:solidFill>
                <a:ea typeface="+mn-ea"/>
                <a:cs typeface="+mn-cs"/>
              </a:rPr>
              <a:t>Program Review Branch – </a:t>
            </a:r>
            <a:r>
              <a:rPr lang="en-US" sz="2800" i="1" spc="0" dirty="0">
                <a:solidFill>
                  <a:prstClr val="black">
                    <a:lumMod val="75000"/>
                    <a:lumOff val="25000"/>
                  </a:prstClr>
                </a:solidFill>
                <a:ea typeface="+mn-ea"/>
                <a:cs typeface="+mn-cs"/>
              </a:rPr>
              <a:t>A Look Back</a:t>
            </a:r>
            <a:r>
              <a:rPr lang="en-US" sz="2800" b="1" i="1" spc="0" dirty="0">
                <a:solidFill>
                  <a:prstClr val="black">
                    <a:lumMod val="75000"/>
                    <a:lumOff val="25000"/>
                  </a:prstClr>
                </a:solidFill>
                <a:latin typeface="Calibri" panose="020F0502020204030204"/>
                <a:ea typeface="+mn-ea"/>
                <a:cs typeface="+mn-cs"/>
              </a:rPr>
              <a:t/>
            </a:r>
            <a:br>
              <a:rPr lang="en-US" sz="2800" b="1" i="1" spc="0" dirty="0">
                <a:solidFill>
                  <a:prstClr val="black">
                    <a:lumMod val="75000"/>
                    <a:lumOff val="25000"/>
                  </a:prstClr>
                </a:solidFill>
                <a:latin typeface="Calibri" panose="020F0502020204030204"/>
                <a:ea typeface="+mn-ea"/>
                <a:cs typeface="+mn-cs"/>
              </a:rPr>
            </a:br>
            <a:endParaRPr lang="en-US" dirty="0"/>
          </a:p>
        </p:txBody>
      </p:sp>
      <p:sp>
        <p:nvSpPr>
          <p:cNvPr id="5" name="Content Placeholder 4"/>
          <p:cNvSpPr>
            <a:spLocks noGrp="1"/>
          </p:cNvSpPr>
          <p:nvPr>
            <p:ph sz="half" idx="1"/>
          </p:nvPr>
        </p:nvSpPr>
        <p:spPr>
          <a:xfrm>
            <a:off x="822960" y="1845734"/>
            <a:ext cx="7543800" cy="4023360"/>
          </a:xfrm>
        </p:spPr>
        <p:txBody>
          <a:bodyPr/>
          <a:lstStyle/>
          <a:p>
            <a:pPr>
              <a:buFont typeface="Arial" panose="020B0604020202020204" pitchFamily="34" charset="0"/>
              <a:buChar char="•"/>
            </a:pPr>
            <a:r>
              <a:rPr lang="en-US" sz="2400" dirty="0" smtClean="0"/>
              <a:t>59 reports issued in FY ‘15</a:t>
            </a:r>
          </a:p>
          <a:p>
            <a:pPr lvl="1">
              <a:buFont typeface="Courier New" panose="02070309020205020404" pitchFamily="49" charset="0"/>
              <a:buChar char="o"/>
            </a:pPr>
            <a:endParaRPr lang="en-US" sz="2200" dirty="0" smtClean="0"/>
          </a:p>
          <a:p>
            <a:pPr lvl="1">
              <a:buFont typeface="Courier New" panose="02070309020205020404" pitchFamily="49" charset="0"/>
              <a:buChar char="o"/>
            </a:pPr>
            <a:r>
              <a:rPr lang="en-US" sz="2400" dirty="0" smtClean="0"/>
              <a:t>Reports included 122 recommendations</a:t>
            </a:r>
          </a:p>
          <a:p>
            <a:pPr marL="201168" lvl="1" indent="0">
              <a:buNone/>
            </a:pPr>
            <a:endParaRPr lang="en-US" sz="2200" dirty="0" smtClean="0"/>
          </a:p>
          <a:p>
            <a:pPr lvl="2">
              <a:buFont typeface="Wingdings" panose="05000000000000000000" pitchFamily="2" charset="2"/>
              <a:buChar char="§"/>
            </a:pPr>
            <a:r>
              <a:rPr lang="en-US" sz="2400" dirty="0" smtClean="0"/>
              <a:t>71 (58%) related to financial disclosure</a:t>
            </a:r>
          </a:p>
          <a:p>
            <a:pPr lvl="2">
              <a:buFont typeface="Wingdings" panose="05000000000000000000" pitchFamily="2" charset="2"/>
              <a:buChar char="§"/>
            </a:pPr>
            <a:r>
              <a:rPr lang="en-US" sz="2400" dirty="0" smtClean="0"/>
              <a:t>31 (25%) related to education and training</a:t>
            </a:r>
          </a:p>
          <a:p>
            <a:pPr marL="0" indent="0">
              <a:buNone/>
            </a:pPr>
            <a:endParaRPr lang="en-US" sz="2400" dirty="0"/>
          </a:p>
          <a:p>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76031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lnSpc>
                <a:spcPct val="100000"/>
              </a:lnSpc>
              <a:spcBef>
                <a:spcPts val="1200"/>
              </a:spcBef>
              <a:spcAft>
                <a:spcPts val="200"/>
              </a:spcAft>
            </a:pPr>
            <a:r>
              <a:rPr lang="en-US" dirty="0" smtClean="0"/>
              <a:t/>
            </a:r>
            <a:br>
              <a:rPr lang="en-US" dirty="0" smtClean="0"/>
            </a:br>
            <a:r>
              <a:rPr lang="en-US" dirty="0" smtClean="0"/>
              <a:t>Compliance Division</a:t>
            </a:r>
            <a:br>
              <a:rPr lang="en-US" dirty="0" smtClean="0"/>
            </a:br>
            <a:r>
              <a:rPr lang="en-US" sz="2800" dirty="0"/>
              <a:t>P</a:t>
            </a:r>
            <a:r>
              <a:rPr lang="en-US" sz="2800" spc="0" dirty="0" smtClean="0">
                <a:solidFill>
                  <a:prstClr val="black">
                    <a:lumMod val="75000"/>
                    <a:lumOff val="25000"/>
                  </a:prstClr>
                </a:solidFill>
                <a:ea typeface="+mn-ea"/>
                <a:cs typeface="+mn-cs"/>
              </a:rPr>
              <a:t>rogram review </a:t>
            </a:r>
            <a:r>
              <a:rPr lang="en-US" sz="2800" spc="0" dirty="0">
                <a:solidFill>
                  <a:prstClr val="black">
                    <a:lumMod val="75000"/>
                    <a:lumOff val="25000"/>
                  </a:prstClr>
                </a:solidFill>
                <a:ea typeface="+mn-ea"/>
                <a:cs typeface="+mn-cs"/>
              </a:rPr>
              <a:t>Branch – </a:t>
            </a:r>
            <a:r>
              <a:rPr lang="en-US" sz="2800" i="1" spc="0" dirty="0">
                <a:solidFill>
                  <a:prstClr val="black">
                    <a:lumMod val="75000"/>
                    <a:lumOff val="25000"/>
                  </a:prstClr>
                </a:solidFill>
                <a:ea typeface="+mn-ea"/>
                <a:cs typeface="+mn-cs"/>
              </a:rPr>
              <a:t>A Look Back</a:t>
            </a:r>
            <a:r>
              <a:rPr lang="en-US" sz="2800" b="1" i="1" spc="0" dirty="0">
                <a:solidFill>
                  <a:prstClr val="black">
                    <a:lumMod val="75000"/>
                    <a:lumOff val="25000"/>
                  </a:prstClr>
                </a:solidFill>
                <a:latin typeface="Calibri" panose="020F0502020204030204"/>
                <a:ea typeface="+mn-ea"/>
                <a:cs typeface="+mn-cs"/>
              </a:rPr>
              <a:t/>
            </a:r>
            <a:br>
              <a:rPr lang="en-US" sz="2800" b="1" i="1" spc="0" dirty="0">
                <a:solidFill>
                  <a:prstClr val="black">
                    <a:lumMod val="75000"/>
                    <a:lumOff val="25000"/>
                  </a:prstClr>
                </a:solidFill>
                <a:latin typeface="Calibri" panose="020F0502020204030204"/>
                <a:ea typeface="+mn-ea"/>
                <a:cs typeface="+mn-cs"/>
              </a:rPr>
            </a:br>
            <a:r>
              <a:rPr lang="en-US" dirty="0" smtClean="0"/>
              <a:t/>
            </a:r>
            <a:br>
              <a:rPr lang="en-US" dirty="0" smtClean="0"/>
            </a:br>
            <a:endParaRPr lang="en-US" dirty="0"/>
          </a:p>
        </p:txBody>
      </p:sp>
      <p:sp>
        <p:nvSpPr>
          <p:cNvPr id="5" name="Content Placeholder 4"/>
          <p:cNvSpPr>
            <a:spLocks noGrp="1"/>
          </p:cNvSpPr>
          <p:nvPr>
            <p:ph sz="half" idx="1"/>
          </p:nvPr>
        </p:nvSpPr>
        <p:spPr>
          <a:xfrm>
            <a:off x="822960" y="1845734"/>
            <a:ext cx="7543800" cy="4023360"/>
          </a:xfrm>
        </p:spPr>
        <p:txBody>
          <a:bodyPr/>
          <a:lstStyle/>
          <a:p>
            <a:pPr>
              <a:buFont typeface="Arial" panose="020B0604020202020204" pitchFamily="34" charset="0"/>
              <a:buChar char="•"/>
            </a:pPr>
            <a:r>
              <a:rPr lang="en-US" sz="2400" dirty="0" smtClean="0"/>
              <a:t>24 reports issued to date in FY ’16</a:t>
            </a:r>
          </a:p>
          <a:p>
            <a:pPr lvl="1">
              <a:buFont typeface="Courier New" panose="02070309020205020404" pitchFamily="49" charset="0"/>
              <a:buChar char="o"/>
            </a:pPr>
            <a:endParaRPr lang="en-US" sz="2400" dirty="0" smtClean="0"/>
          </a:p>
          <a:p>
            <a:pPr lvl="1">
              <a:buFont typeface="Courier New" panose="02070309020205020404" pitchFamily="49" charset="0"/>
              <a:buChar char="o"/>
            </a:pPr>
            <a:r>
              <a:rPr lang="en-US" sz="2400" dirty="0" smtClean="0"/>
              <a:t>Reports include 18 recommendations</a:t>
            </a:r>
          </a:p>
          <a:p>
            <a:pPr marL="201168" lvl="1" indent="0">
              <a:buNone/>
            </a:pPr>
            <a:endParaRPr lang="en-US" sz="2400" dirty="0"/>
          </a:p>
          <a:p>
            <a:pPr lvl="2">
              <a:buFont typeface="Wingdings" panose="05000000000000000000" pitchFamily="2" charset="2"/>
              <a:buChar char="§"/>
            </a:pPr>
            <a:r>
              <a:rPr lang="en-US" sz="2400" dirty="0" smtClean="0"/>
              <a:t>10 (56%) related </a:t>
            </a:r>
            <a:r>
              <a:rPr lang="en-US" sz="2400" dirty="0"/>
              <a:t>to financial disclosure</a:t>
            </a:r>
          </a:p>
          <a:p>
            <a:pPr lvl="2">
              <a:buFont typeface="Wingdings" panose="05000000000000000000" pitchFamily="2" charset="2"/>
              <a:buChar char="§"/>
            </a:pPr>
            <a:r>
              <a:rPr lang="en-US" sz="2400" dirty="0" smtClean="0"/>
              <a:t>  5 (28%) related </a:t>
            </a:r>
            <a:r>
              <a:rPr lang="en-US" sz="2400" dirty="0"/>
              <a:t>to education and training</a:t>
            </a:r>
          </a:p>
          <a:p>
            <a:endParaRPr lang="en-US" sz="2400"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2654382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lumMod val="75000"/>
                    <a:lumOff val="25000"/>
                  </a:prstClr>
                </a:solidFill>
              </a:rPr>
              <a:t>Compliance Division</a:t>
            </a:r>
            <a:r>
              <a:rPr lang="en-US" sz="4300" dirty="0">
                <a:solidFill>
                  <a:prstClr val="black">
                    <a:lumMod val="75000"/>
                    <a:lumOff val="25000"/>
                  </a:prstClr>
                </a:solidFill>
              </a:rPr>
              <a:t/>
            </a:r>
            <a:br>
              <a:rPr lang="en-US" sz="4300" dirty="0">
                <a:solidFill>
                  <a:prstClr val="black">
                    <a:lumMod val="75000"/>
                    <a:lumOff val="25000"/>
                  </a:prstClr>
                </a:solidFill>
              </a:rPr>
            </a:br>
            <a:r>
              <a:rPr lang="en-US" sz="2800" dirty="0" smtClean="0">
                <a:solidFill>
                  <a:prstClr val="black">
                    <a:lumMod val="75000"/>
                    <a:lumOff val="25000"/>
                  </a:prstClr>
                </a:solidFill>
              </a:rPr>
              <a:t>Program </a:t>
            </a:r>
            <a:r>
              <a:rPr lang="en-US" sz="2800" spc="0" dirty="0" smtClean="0">
                <a:solidFill>
                  <a:prstClr val="black">
                    <a:lumMod val="75000"/>
                    <a:lumOff val="25000"/>
                  </a:prstClr>
                </a:solidFill>
              </a:rPr>
              <a:t>Review </a:t>
            </a:r>
            <a:r>
              <a:rPr lang="en-US" sz="2800" spc="0" dirty="0">
                <a:solidFill>
                  <a:prstClr val="black">
                    <a:lumMod val="75000"/>
                    <a:lumOff val="25000"/>
                  </a:prstClr>
                </a:solidFill>
              </a:rPr>
              <a:t>Branch – </a:t>
            </a:r>
            <a:r>
              <a:rPr lang="en-US" sz="2800" i="1" spc="0" dirty="0">
                <a:solidFill>
                  <a:prstClr val="black">
                    <a:lumMod val="75000"/>
                    <a:lumOff val="25000"/>
                  </a:prstClr>
                </a:solidFill>
              </a:rPr>
              <a:t>A Look Back</a:t>
            </a:r>
            <a:r>
              <a:rPr lang="en-US" sz="2500" b="1" i="1" spc="0" dirty="0">
                <a:solidFill>
                  <a:prstClr val="black">
                    <a:lumMod val="75000"/>
                    <a:lumOff val="25000"/>
                  </a:prstClr>
                </a:solidFill>
                <a:latin typeface="Calibri" panose="020F0502020204030204"/>
              </a:rPr>
              <a:t/>
            </a:r>
            <a:br>
              <a:rPr lang="en-US" sz="2500" b="1" i="1" spc="0" dirty="0">
                <a:solidFill>
                  <a:prstClr val="black">
                    <a:lumMod val="75000"/>
                    <a:lumOff val="25000"/>
                  </a:prstClr>
                </a:solidFill>
                <a:latin typeface="Calibri" panose="020F0502020204030204"/>
              </a:rPr>
            </a:br>
            <a:endParaRPr lang="en-US" dirty="0"/>
          </a:p>
        </p:txBody>
      </p:sp>
      <p:sp>
        <p:nvSpPr>
          <p:cNvPr id="3" name="Content Placeholder 2"/>
          <p:cNvSpPr>
            <a:spLocks noGrp="1"/>
          </p:cNvSpPr>
          <p:nvPr>
            <p:ph sz="half" idx="1"/>
          </p:nvPr>
        </p:nvSpPr>
        <p:spPr>
          <a:xfrm>
            <a:off x="822960" y="1845734"/>
            <a:ext cx="7543800" cy="4023360"/>
          </a:xfrm>
        </p:spPr>
        <p:txBody>
          <a:bodyPr/>
          <a:lstStyle/>
          <a:p>
            <a:pPr algn="ctr"/>
            <a:endParaRPr lang="en-US" dirty="0" smtClean="0"/>
          </a:p>
          <a:p>
            <a:pPr algn="ctr"/>
            <a:endParaRPr lang="en-US" dirty="0"/>
          </a:p>
          <a:p>
            <a:pPr algn="ctr"/>
            <a:r>
              <a:rPr lang="en-US" sz="5400" i="1" dirty="0" smtClean="0"/>
              <a:t>Rise of the Inspections!</a:t>
            </a:r>
            <a:endParaRPr lang="en-US" sz="5400" i="1" dirty="0"/>
          </a:p>
        </p:txBody>
      </p:sp>
    </p:spTree>
    <p:extLst>
      <p:ext uri="{BB962C8B-B14F-4D97-AF65-F5344CB8AC3E}">
        <p14:creationId xmlns:p14="http://schemas.microsoft.com/office/powerpoint/2010/main" val="37972362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a:solidFill>
                  <a:prstClr val="black">
                    <a:lumMod val="75000"/>
                    <a:lumOff val="25000"/>
                  </a:prstClr>
                </a:solidFill>
              </a:rPr>
              <a:t>Compliance Division</a:t>
            </a:r>
            <a:r>
              <a:rPr lang="en-US" sz="3900" dirty="0">
                <a:solidFill>
                  <a:prstClr val="black">
                    <a:lumMod val="75000"/>
                    <a:lumOff val="25000"/>
                  </a:prstClr>
                </a:solidFill>
              </a:rPr>
              <a:t/>
            </a:r>
            <a:br>
              <a:rPr lang="en-US" sz="3900" dirty="0">
                <a:solidFill>
                  <a:prstClr val="black">
                    <a:lumMod val="75000"/>
                    <a:lumOff val="25000"/>
                  </a:prstClr>
                </a:solidFill>
              </a:rPr>
            </a:br>
            <a:r>
              <a:rPr lang="en-US" sz="2500" spc="0" dirty="0">
                <a:solidFill>
                  <a:prstClr val="black">
                    <a:lumMod val="75000"/>
                    <a:lumOff val="25000"/>
                  </a:prstClr>
                </a:solidFill>
              </a:rPr>
              <a:t>Review Branch – </a:t>
            </a:r>
            <a:r>
              <a:rPr lang="en-US" sz="2500" i="1" spc="0" dirty="0">
                <a:solidFill>
                  <a:prstClr val="black">
                    <a:lumMod val="75000"/>
                    <a:lumOff val="25000"/>
                  </a:prstClr>
                </a:solidFill>
              </a:rPr>
              <a:t>A Look Back</a:t>
            </a:r>
            <a:endParaRPr lang="en-US"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half" idx="1"/>
          </p:nvPr>
        </p:nvSpPr>
        <p:spPr>
          <a:xfrm>
            <a:off x="797118" y="1845735"/>
            <a:ext cx="7569642" cy="4023360"/>
          </a:xfrm>
        </p:spPr>
        <p:txBody>
          <a:bodyPr/>
          <a:lstStyle/>
          <a:p>
            <a:endParaRPr lang="en-US" dirty="0"/>
          </a:p>
        </p:txBody>
      </p:sp>
      <p:pic>
        <p:nvPicPr>
          <p:cNvPr id="10" name="Content Placeholder 4" descr="Sample Inspection Report.pdf - Adobe Acrobat Pro"/>
          <p:cNvPicPr>
            <a:picLocks noChangeAspect="1"/>
          </p:cNvPicPr>
          <p:nvPr/>
        </p:nvPicPr>
        <p:blipFill>
          <a:blip r:embed="rId3">
            <a:extLst>
              <a:ext uri="{BEBA8EAE-BF5A-486C-A8C5-ECC9F3942E4B}">
                <a14:imgProps xmlns:a14="http://schemas.microsoft.com/office/drawing/2010/main">
                  <a14:imgLayer r:embed="rId4">
                    <a14:imgEffect>
                      <a14:backgroundRemoval t="15909" b="96390" l="33479" r="68341"/>
                    </a14:imgEffect>
                  </a14:imgLayer>
                </a14:imgProps>
              </a:ext>
              <a:ext uri="{28A0092B-C50C-407E-A947-70E740481C1C}">
                <a14:useLocalDpi xmlns:a14="http://schemas.microsoft.com/office/drawing/2010/main" val="0"/>
              </a:ext>
            </a:extLst>
          </a:blip>
          <a:stretch>
            <a:fillRect/>
          </a:stretch>
        </p:blipFill>
        <p:spPr>
          <a:xfrm>
            <a:off x="-457200" y="904461"/>
            <a:ext cx="9692638" cy="5605670"/>
          </a:xfrm>
          <a:prstGeom prst="rect">
            <a:avLst/>
          </a:prstGeom>
        </p:spPr>
      </p:pic>
    </p:spTree>
    <p:extLst>
      <p:ext uri="{BB962C8B-B14F-4D97-AF65-F5344CB8AC3E}">
        <p14:creationId xmlns:p14="http://schemas.microsoft.com/office/powerpoint/2010/main" val="6670982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a:solidFill>
                  <a:prstClr val="black">
                    <a:lumMod val="75000"/>
                    <a:lumOff val="25000"/>
                  </a:prstClr>
                </a:solidFill>
              </a:rPr>
              <a:t>Compliance Division</a:t>
            </a:r>
            <a:r>
              <a:rPr lang="en-US" sz="3900" dirty="0">
                <a:solidFill>
                  <a:prstClr val="black">
                    <a:lumMod val="75000"/>
                    <a:lumOff val="25000"/>
                  </a:prstClr>
                </a:solidFill>
              </a:rPr>
              <a:t/>
            </a:r>
            <a:br>
              <a:rPr lang="en-US" sz="3900" dirty="0">
                <a:solidFill>
                  <a:prstClr val="black">
                    <a:lumMod val="75000"/>
                    <a:lumOff val="25000"/>
                  </a:prstClr>
                </a:solidFill>
              </a:rPr>
            </a:br>
            <a:r>
              <a:rPr lang="en-US" sz="2500" dirty="0" smtClean="0">
                <a:solidFill>
                  <a:prstClr val="black">
                    <a:lumMod val="75000"/>
                    <a:lumOff val="25000"/>
                  </a:prstClr>
                </a:solidFill>
              </a:rPr>
              <a:t>Program </a:t>
            </a:r>
            <a:r>
              <a:rPr lang="en-US" sz="2500" spc="0" dirty="0" smtClean="0">
                <a:solidFill>
                  <a:prstClr val="black">
                    <a:lumMod val="75000"/>
                    <a:lumOff val="25000"/>
                  </a:prstClr>
                </a:solidFill>
              </a:rPr>
              <a:t>Review </a:t>
            </a:r>
            <a:r>
              <a:rPr lang="en-US" sz="2500" spc="0" dirty="0">
                <a:solidFill>
                  <a:prstClr val="black">
                    <a:lumMod val="75000"/>
                    <a:lumOff val="25000"/>
                  </a:prstClr>
                </a:solidFill>
              </a:rPr>
              <a:t>Branch – </a:t>
            </a:r>
            <a:r>
              <a:rPr lang="en-US" sz="2500" i="1" spc="0" dirty="0">
                <a:solidFill>
                  <a:prstClr val="black">
                    <a:lumMod val="75000"/>
                    <a:lumOff val="25000"/>
                  </a:prstClr>
                </a:solidFill>
              </a:rPr>
              <a:t>A Look Back</a:t>
            </a:r>
            <a:endParaRPr lang="en-US" dirty="0"/>
          </a:p>
        </p:txBody>
      </p:sp>
      <p:sp>
        <p:nvSpPr>
          <p:cNvPr id="4" name="Content Placeholder 3"/>
          <p:cNvSpPr>
            <a:spLocks noGrp="1"/>
          </p:cNvSpPr>
          <p:nvPr>
            <p:ph sz="half" idx="2"/>
          </p:nvPr>
        </p:nvSpPr>
        <p:spPr/>
        <p:txBody>
          <a:bodyPr/>
          <a:lstStyle/>
          <a:p>
            <a:endParaRPr lang="en-US" dirty="0"/>
          </a:p>
        </p:txBody>
      </p:sp>
      <p:pic>
        <p:nvPicPr>
          <p:cNvPr id="7" name="Content Placeholder 5" descr="OMB Original Report for Mockup.docx [Read-Only] - Microsoft Word"/>
          <p:cNvPicPr>
            <a:picLocks noGrp="1" noChangeAspect="1"/>
          </p:cNvPicPr>
          <p:nvPr>
            <p:ph sz="half" idx="1"/>
          </p:nvPr>
        </p:nvPicPr>
        <p:blipFill>
          <a:blip r:embed="rId3">
            <a:extLst>
              <a:ext uri="{BEBA8EAE-BF5A-486C-A8C5-ECC9F3942E4B}">
                <a14:imgProps xmlns:a14="http://schemas.microsoft.com/office/drawing/2010/main">
                  <a14:imgLayer r:embed="rId4">
                    <a14:imgEffect>
                      <a14:backgroundRemoval t="3235" b="100000" l="1608" r="97149"/>
                    </a14:imgEffect>
                  </a14:imgLayer>
                </a14:imgProps>
              </a:ext>
              <a:ext uri="{28A0092B-C50C-407E-A947-70E740481C1C}">
                <a14:useLocalDpi xmlns:a14="http://schemas.microsoft.com/office/drawing/2010/main" val="0"/>
              </a:ext>
            </a:extLst>
          </a:blip>
          <a:stretch>
            <a:fillRect/>
          </a:stretch>
        </p:blipFill>
        <p:spPr>
          <a:xfrm>
            <a:off x="873245" y="1845735"/>
            <a:ext cx="7416560" cy="4023253"/>
          </a:xfrm>
        </p:spPr>
      </p:pic>
    </p:spTree>
    <p:extLst>
      <p:ext uri="{BB962C8B-B14F-4D97-AF65-F5344CB8AC3E}">
        <p14:creationId xmlns:p14="http://schemas.microsoft.com/office/powerpoint/2010/main" val="445400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lnSpc>
                <a:spcPct val="90000"/>
              </a:lnSpc>
              <a:spcBef>
                <a:spcPts val="1200"/>
              </a:spcBef>
              <a:spcAft>
                <a:spcPts val="200"/>
              </a:spcAft>
            </a:pPr>
            <a:r>
              <a:rPr lang="en-US" dirty="0" smtClean="0"/>
              <a:t>Compliance Division</a:t>
            </a:r>
            <a:br>
              <a:rPr lang="en-US" dirty="0" smtClean="0"/>
            </a:br>
            <a:r>
              <a:rPr lang="en-US" sz="2800" spc="0" dirty="0">
                <a:solidFill>
                  <a:prstClr val="black">
                    <a:lumMod val="75000"/>
                    <a:lumOff val="25000"/>
                  </a:prstClr>
                </a:solidFill>
                <a:ea typeface="+mn-ea"/>
                <a:cs typeface="+mn-cs"/>
              </a:rPr>
              <a:t>Program Review Branch – </a:t>
            </a:r>
            <a:r>
              <a:rPr lang="en-US" sz="2800" i="1" spc="0" dirty="0">
                <a:solidFill>
                  <a:prstClr val="black">
                    <a:lumMod val="75000"/>
                    <a:lumOff val="25000"/>
                  </a:prstClr>
                </a:solidFill>
                <a:ea typeface="+mn-ea"/>
                <a:cs typeface="+mn-cs"/>
              </a:rPr>
              <a:t>Looking Ahead</a:t>
            </a:r>
            <a:r>
              <a:rPr lang="en-US" sz="2800" b="1" i="1" spc="0" dirty="0">
                <a:solidFill>
                  <a:prstClr val="black">
                    <a:lumMod val="75000"/>
                    <a:lumOff val="25000"/>
                  </a:prstClr>
                </a:solidFill>
                <a:latin typeface="Calibri" panose="020F0502020204030204"/>
                <a:ea typeface="+mn-ea"/>
                <a:cs typeface="+mn-cs"/>
              </a:rPr>
              <a:t/>
            </a:r>
            <a:br>
              <a:rPr lang="en-US" sz="2800" b="1" i="1" spc="0" dirty="0">
                <a:solidFill>
                  <a:prstClr val="black">
                    <a:lumMod val="75000"/>
                    <a:lumOff val="25000"/>
                  </a:prstClr>
                </a:solidFill>
                <a:latin typeface="Calibri" panose="020F0502020204030204"/>
                <a:ea typeface="+mn-ea"/>
                <a:cs typeface="+mn-cs"/>
              </a:rPr>
            </a:br>
            <a:endParaRPr lang="en-US" dirty="0"/>
          </a:p>
        </p:txBody>
      </p:sp>
      <p:sp>
        <p:nvSpPr>
          <p:cNvPr id="5" name="Content Placeholder 4"/>
          <p:cNvSpPr>
            <a:spLocks noGrp="1"/>
          </p:cNvSpPr>
          <p:nvPr>
            <p:ph sz="half" idx="1"/>
          </p:nvPr>
        </p:nvSpPr>
        <p:spPr>
          <a:xfrm>
            <a:off x="822960" y="1845734"/>
            <a:ext cx="7543800" cy="4023360"/>
          </a:xfrm>
        </p:spPr>
        <p:txBody>
          <a:bodyPr/>
          <a:lstStyle/>
          <a:p>
            <a:pPr marL="0" indent="0">
              <a:buNone/>
            </a:pPr>
            <a:endParaRPr lang="en-US" dirty="0" smtClean="0"/>
          </a:p>
          <a:p>
            <a:pPr marL="0" indent="0">
              <a:buNone/>
            </a:pPr>
            <a:endParaRPr lang="en-US" dirty="0"/>
          </a:p>
        </p:txBody>
      </p:sp>
      <p:sp>
        <p:nvSpPr>
          <p:cNvPr id="6" name="Content Placeholder 4"/>
          <p:cNvSpPr>
            <a:spLocks noGrp="1"/>
          </p:cNvSpPr>
          <p:nvPr>
            <p:ph sz="half" idx="1"/>
          </p:nvPr>
        </p:nvSpPr>
        <p:spPr>
          <a:xfrm>
            <a:off x="975360" y="1998134"/>
            <a:ext cx="7543800" cy="4023360"/>
          </a:xfrm>
        </p:spPr>
        <p:txBody>
          <a:bodyPr/>
          <a:lstStyle/>
          <a:p>
            <a:pPr>
              <a:buFont typeface="Arial" panose="020B0604020202020204" pitchFamily="34" charset="0"/>
              <a:buChar char="•"/>
            </a:pPr>
            <a:r>
              <a:rPr lang="en-US" sz="2400" dirty="0" smtClean="0"/>
              <a:t>Planning and Scheduling Reviews with Transition in Mind</a:t>
            </a:r>
          </a:p>
          <a:p>
            <a:pPr lvl="1">
              <a:buFont typeface="Courier New" panose="02070309020205020404" pitchFamily="49" charset="0"/>
              <a:buChar char="o"/>
            </a:pPr>
            <a:endParaRPr lang="en-US" sz="2200" dirty="0" smtClean="0"/>
          </a:p>
          <a:p>
            <a:pPr lvl="1">
              <a:buFont typeface="Courier New" panose="02070309020205020404" pitchFamily="49" charset="0"/>
              <a:buChar char="o"/>
            </a:pPr>
            <a:r>
              <a:rPr lang="en-US" sz="2200" dirty="0" smtClean="0"/>
              <a:t>Departments and agencies w/large numbers of PAS will be reviewed this fiscal year</a:t>
            </a:r>
          </a:p>
          <a:p>
            <a:pPr lvl="1">
              <a:buFont typeface="Courier New" panose="02070309020205020404" pitchFamily="49" charset="0"/>
              <a:buChar char="o"/>
            </a:pPr>
            <a:endParaRPr lang="en-US" sz="2200" dirty="0"/>
          </a:p>
          <a:p>
            <a:pPr lvl="1">
              <a:buFont typeface="Courier New" panose="02070309020205020404" pitchFamily="49" charset="0"/>
              <a:buChar char="o"/>
            </a:pPr>
            <a:r>
              <a:rPr lang="en-US" sz="2200" dirty="0" smtClean="0"/>
              <a:t>Allow for FY 2017 focus to be on Transition issues </a:t>
            </a:r>
          </a:p>
          <a:p>
            <a:pPr marL="0" indent="0">
              <a:buNone/>
            </a:pPr>
            <a:endParaRPr lang="en-US" dirty="0"/>
          </a:p>
          <a:p>
            <a:pPr marL="0" indent="0">
              <a:buNone/>
            </a:pPr>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5310392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lumMod val="75000"/>
                    <a:lumOff val="25000"/>
                  </a:prstClr>
                </a:solidFill>
              </a:rPr>
              <a:t>Compliance Division</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smtClean="0"/>
          </a:p>
          <a:p>
            <a:pPr algn="ctr"/>
            <a:endParaRPr lang="en-US" dirty="0"/>
          </a:p>
        </p:txBody>
      </p:sp>
      <p:sp>
        <p:nvSpPr>
          <p:cNvPr id="4" name="TextBox 3"/>
          <p:cNvSpPr txBox="1"/>
          <p:nvPr/>
        </p:nvSpPr>
        <p:spPr>
          <a:xfrm>
            <a:off x="1013790" y="2425147"/>
            <a:ext cx="7352969" cy="1415772"/>
          </a:xfrm>
          <a:prstGeom prst="rect">
            <a:avLst/>
          </a:prstGeom>
          <a:noFill/>
        </p:spPr>
        <p:txBody>
          <a:bodyPr wrap="square" rtlCol="0">
            <a:spAutoFit/>
          </a:bodyPr>
          <a:lstStyle/>
          <a:p>
            <a:pPr algn="ctr"/>
            <a:endParaRPr lang="en-US" sz="4300" i="1" dirty="0" smtClean="0">
              <a:latin typeface="+mj-lt"/>
            </a:endParaRPr>
          </a:p>
          <a:p>
            <a:pPr algn="ctr"/>
            <a:r>
              <a:rPr lang="en-US" sz="4300" i="1" dirty="0" smtClean="0">
                <a:latin typeface="+mj-lt"/>
              </a:rPr>
              <a:t>Financial Disclosure Branch</a:t>
            </a:r>
            <a:endParaRPr lang="en-US" sz="4300" i="1" dirty="0">
              <a:latin typeface="+mj-lt"/>
            </a:endParaRPr>
          </a:p>
        </p:txBody>
      </p:sp>
    </p:spTree>
    <p:extLst>
      <p:ext uri="{BB962C8B-B14F-4D97-AF65-F5344CB8AC3E}">
        <p14:creationId xmlns:p14="http://schemas.microsoft.com/office/powerpoint/2010/main" val="9109705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lnSpc>
                <a:spcPct val="100000"/>
              </a:lnSpc>
              <a:spcBef>
                <a:spcPts val="1200"/>
              </a:spcBef>
              <a:spcAft>
                <a:spcPts val="200"/>
              </a:spcAft>
            </a:pPr>
            <a:r>
              <a:rPr lang="en-US" dirty="0" smtClean="0"/>
              <a:t>Compliance Division</a:t>
            </a:r>
            <a:br>
              <a:rPr lang="en-US" dirty="0" smtClean="0"/>
            </a:br>
            <a:r>
              <a:rPr lang="en-US" sz="2800" spc="0" dirty="0">
                <a:solidFill>
                  <a:prstClr val="black">
                    <a:lumMod val="75000"/>
                    <a:lumOff val="25000"/>
                  </a:prstClr>
                </a:solidFill>
                <a:latin typeface="Calibri" panose="020F0502020204030204"/>
                <a:ea typeface="+mn-ea"/>
                <a:cs typeface="+mn-cs"/>
              </a:rPr>
              <a:t>Financial Disclosure </a:t>
            </a:r>
            <a:r>
              <a:rPr lang="en-US" sz="2800" spc="0" dirty="0" smtClean="0">
                <a:solidFill>
                  <a:prstClr val="black">
                    <a:lumMod val="75000"/>
                    <a:lumOff val="25000"/>
                  </a:prstClr>
                </a:solidFill>
                <a:latin typeface="Calibri" panose="020F0502020204030204"/>
                <a:ea typeface="+mn-ea"/>
                <a:cs typeface="+mn-cs"/>
              </a:rPr>
              <a:t>Branch -</a:t>
            </a:r>
            <a:r>
              <a:rPr lang="en-US" sz="2800" i="1" spc="0" dirty="0" smtClean="0">
                <a:solidFill>
                  <a:prstClr val="black">
                    <a:lumMod val="75000"/>
                    <a:lumOff val="25000"/>
                  </a:prstClr>
                </a:solidFill>
                <a:latin typeface="Calibri" panose="020F0502020204030204"/>
              </a:rPr>
              <a:t> </a:t>
            </a:r>
            <a:r>
              <a:rPr lang="en-US" sz="2800" i="1" spc="0" dirty="0">
                <a:solidFill>
                  <a:prstClr val="black">
                    <a:lumMod val="75000"/>
                    <a:lumOff val="25000"/>
                  </a:prstClr>
                </a:solidFill>
                <a:latin typeface="Calibri" panose="020F0502020204030204"/>
              </a:rPr>
              <a:t>A Look Back</a:t>
            </a:r>
            <a:r>
              <a:rPr lang="en-US" sz="2800" b="1" spc="0" dirty="0">
                <a:solidFill>
                  <a:prstClr val="black">
                    <a:lumMod val="75000"/>
                    <a:lumOff val="25000"/>
                  </a:prstClr>
                </a:solidFill>
                <a:latin typeface="Calibri" panose="020F0502020204030204"/>
                <a:ea typeface="+mn-ea"/>
                <a:cs typeface="+mn-cs"/>
              </a:rPr>
              <a:t/>
            </a:r>
            <a:br>
              <a:rPr lang="en-US" sz="2800" b="1" spc="0" dirty="0">
                <a:solidFill>
                  <a:prstClr val="black">
                    <a:lumMod val="75000"/>
                    <a:lumOff val="25000"/>
                  </a:prstClr>
                </a:solidFill>
                <a:latin typeface="Calibri" panose="020F0502020204030204"/>
                <a:ea typeface="+mn-ea"/>
                <a:cs typeface="+mn-cs"/>
              </a:rPr>
            </a:br>
            <a:endParaRPr lang="en-US" dirty="0"/>
          </a:p>
        </p:txBody>
      </p:sp>
      <p:sp>
        <p:nvSpPr>
          <p:cNvPr id="5" name="Content Placeholder 4"/>
          <p:cNvSpPr>
            <a:spLocks noGrp="1"/>
          </p:cNvSpPr>
          <p:nvPr>
            <p:ph sz="half" idx="1"/>
          </p:nvPr>
        </p:nvSpPr>
        <p:spPr>
          <a:xfrm>
            <a:off x="822960" y="1845734"/>
            <a:ext cx="7543800" cy="4023360"/>
          </a:xfrm>
        </p:spPr>
        <p:txBody>
          <a:bodyPr/>
          <a:lstStyle/>
          <a:p>
            <a:pPr marL="0" indent="0">
              <a:buNone/>
            </a:pPr>
            <a:endParaRPr lang="en-US" dirty="0" smtClean="0"/>
          </a:p>
          <a:p>
            <a:pPr marL="0" indent="0">
              <a:buNone/>
            </a:pPr>
            <a:endParaRPr lang="en-US" dirty="0"/>
          </a:p>
        </p:txBody>
      </p:sp>
      <p:sp>
        <p:nvSpPr>
          <p:cNvPr id="6" name="Content Placeholder 4"/>
          <p:cNvSpPr>
            <a:spLocks noGrp="1"/>
          </p:cNvSpPr>
          <p:nvPr>
            <p:ph sz="half" idx="1"/>
          </p:nvPr>
        </p:nvSpPr>
        <p:spPr>
          <a:xfrm>
            <a:off x="975360" y="1998134"/>
            <a:ext cx="7543800" cy="4023360"/>
          </a:xfrm>
        </p:spPr>
        <p:txBody>
          <a:bodyPr>
            <a:normAutofit/>
          </a:bodyPr>
          <a:lstStyle/>
          <a:p>
            <a:pPr marL="0" indent="0">
              <a:buNone/>
            </a:pPr>
            <a:r>
              <a:rPr lang="en-US" sz="2400" dirty="0" smtClean="0"/>
              <a:t>Total </a:t>
            </a:r>
            <a:r>
              <a:rPr lang="en-US" sz="2400" dirty="0"/>
              <a:t>Outstanding reports </a:t>
            </a:r>
            <a:r>
              <a:rPr lang="en-US" sz="2400" dirty="0" smtClean="0"/>
              <a:t>as </a:t>
            </a:r>
            <a:r>
              <a:rPr lang="en-US" sz="2400" dirty="0"/>
              <a:t>of </a:t>
            </a:r>
            <a:r>
              <a:rPr lang="en-US" sz="2400" dirty="0" smtClean="0"/>
              <a:t>December, 31: </a:t>
            </a:r>
            <a:endParaRPr lang="en-US" sz="2400" dirty="0"/>
          </a:p>
          <a:p>
            <a:r>
              <a:rPr lang="en-US" sz="2400" dirty="0"/>
              <a:t>		2015		  </a:t>
            </a:r>
            <a:r>
              <a:rPr lang="en-US" sz="2400" b="1" dirty="0"/>
              <a:t>0</a:t>
            </a:r>
          </a:p>
          <a:p>
            <a:r>
              <a:rPr lang="en-US" sz="2400" dirty="0"/>
              <a:t>		2014		22 (3 agencies)</a:t>
            </a:r>
          </a:p>
          <a:p>
            <a:r>
              <a:rPr lang="en-US" sz="2400" dirty="0"/>
              <a:t>		2013	      </a:t>
            </a:r>
            <a:r>
              <a:rPr lang="en-US" sz="2400" dirty="0" smtClean="0"/>
              <a:t>	105 </a:t>
            </a:r>
            <a:r>
              <a:rPr lang="en-US" sz="2400" dirty="0"/>
              <a:t>(15 agencies)	</a:t>
            </a:r>
            <a:endParaRPr lang="en-US" sz="2400" dirty="0" smtClean="0"/>
          </a:p>
          <a:p>
            <a:pPr marL="0" indent="0">
              <a:buNone/>
            </a:pPr>
            <a:endParaRPr lang="en-US" sz="2400" dirty="0"/>
          </a:p>
        </p:txBody>
      </p:sp>
    </p:spTree>
    <p:extLst>
      <p:ext uri="{BB962C8B-B14F-4D97-AF65-F5344CB8AC3E}">
        <p14:creationId xmlns:p14="http://schemas.microsoft.com/office/powerpoint/2010/main" val="2927400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300" dirty="0" smtClean="0"/>
              <a:t>Compliance Division</a:t>
            </a:r>
            <a:r>
              <a:rPr lang="en-US" dirty="0" smtClean="0"/>
              <a:t/>
            </a:r>
            <a:br>
              <a:rPr lang="en-US" dirty="0" smtClean="0"/>
            </a:br>
            <a:r>
              <a:rPr lang="en-US" sz="2500" dirty="0" smtClean="0"/>
              <a:t>Financial Disclosure Branch – </a:t>
            </a:r>
            <a:r>
              <a:rPr lang="en-US" sz="2500" i="1" dirty="0" smtClean="0"/>
              <a:t>A Look Back</a:t>
            </a:r>
            <a:endParaRPr lang="en-US" sz="2500" dirty="0"/>
          </a:p>
        </p:txBody>
      </p:sp>
      <p:sp>
        <p:nvSpPr>
          <p:cNvPr id="5" name="Content Placeholder 4"/>
          <p:cNvSpPr>
            <a:spLocks noGrp="1"/>
          </p:cNvSpPr>
          <p:nvPr>
            <p:ph sz="half" idx="1"/>
          </p:nvPr>
        </p:nvSpPr>
        <p:spPr>
          <a:xfrm>
            <a:off x="844163" y="1845734"/>
            <a:ext cx="7543800" cy="4023360"/>
          </a:xfrm>
        </p:spPr>
        <p:txBody>
          <a:bodyPr/>
          <a:lstStyle/>
          <a:p>
            <a:pPr marL="0" indent="0">
              <a:buNone/>
            </a:pPr>
            <a:endParaRPr lang="en-US" dirty="0" smtClean="0"/>
          </a:p>
          <a:p>
            <a:pPr marL="0" indent="0">
              <a:buNone/>
            </a:pPr>
            <a:endParaRPr lang="en-US" dirty="0"/>
          </a:p>
        </p:txBody>
      </p:sp>
      <p:sp>
        <p:nvSpPr>
          <p:cNvPr id="6" name="Content Placeholder 4"/>
          <p:cNvSpPr>
            <a:spLocks noGrp="1"/>
          </p:cNvSpPr>
          <p:nvPr>
            <p:ph sz="half" idx="1"/>
          </p:nvPr>
        </p:nvSpPr>
        <p:spPr>
          <a:xfrm>
            <a:off x="975360" y="1998134"/>
            <a:ext cx="7543800" cy="3368996"/>
          </a:xfrm>
        </p:spPr>
        <p:txBody>
          <a:bodyPr/>
          <a:lstStyle/>
          <a:p>
            <a:pPr marL="0" indent="0">
              <a:buNone/>
            </a:pPr>
            <a:endParaRPr lang="en-US" dirty="0"/>
          </a:p>
          <a:p>
            <a:pPr marL="0" indent="0">
              <a:buNone/>
            </a:pPr>
            <a:endParaRPr lang="en-US" dirty="0" smtClean="0"/>
          </a:p>
          <a:p>
            <a:pPr marL="0" indent="0">
              <a:buNone/>
            </a:pPr>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2301704508"/>
              </p:ext>
            </p:extLst>
          </p:nvPr>
        </p:nvGraphicFramePr>
        <p:xfrm>
          <a:off x="564356" y="1981200"/>
          <a:ext cx="8015288" cy="3654286"/>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3733800" y="2507974"/>
            <a:ext cx="2133600" cy="2209800"/>
          </a:xfrm>
          <a:prstGeom prst="rect">
            <a:avLst/>
          </a:prstGeom>
          <a:noFill/>
          <a:ln w="25400" cap="flat" cmpd="sng" algn="ctr">
            <a:solidFill>
              <a:srgbClr val="7030A0"/>
            </a:solidFill>
            <a:prstDash val="solid"/>
          </a:ln>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 name="Rectangle 12"/>
          <p:cNvSpPr/>
          <p:nvPr/>
        </p:nvSpPr>
        <p:spPr>
          <a:xfrm>
            <a:off x="6553200" y="3803374"/>
            <a:ext cx="914400" cy="914400"/>
          </a:xfrm>
          <a:prstGeom prst="rect">
            <a:avLst/>
          </a:prstGeom>
          <a:no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 name="TextBox 1"/>
          <p:cNvSpPr txBox="1"/>
          <p:nvPr/>
        </p:nvSpPr>
        <p:spPr>
          <a:xfrm>
            <a:off x="1282146" y="5447186"/>
            <a:ext cx="6728791" cy="830997"/>
          </a:xfrm>
          <a:prstGeom prst="rect">
            <a:avLst/>
          </a:prstGeom>
          <a:noFill/>
        </p:spPr>
        <p:txBody>
          <a:bodyPr wrap="square" rtlCol="0">
            <a:spAutoFit/>
          </a:bodyPr>
          <a:lstStyle/>
          <a:p>
            <a:pPr algn="ctr"/>
            <a:r>
              <a:rPr lang="en-US" sz="2400" dirty="0" smtClean="0">
                <a:latin typeface="+mj-lt"/>
              </a:rPr>
              <a:t>2015 Annual Filing Cycle</a:t>
            </a:r>
          </a:p>
          <a:p>
            <a:pPr algn="ctr"/>
            <a:r>
              <a:rPr lang="en-US" sz="2400" dirty="0" smtClean="0">
                <a:latin typeface="+mj-lt"/>
              </a:rPr>
              <a:t>Rate of Submission</a:t>
            </a:r>
            <a:endParaRPr lang="en-US" sz="2400" dirty="0">
              <a:latin typeface="+mj-lt"/>
            </a:endParaRPr>
          </a:p>
        </p:txBody>
      </p:sp>
    </p:spTree>
    <p:extLst>
      <p:ext uri="{BB962C8B-B14F-4D97-AF65-F5344CB8AC3E}">
        <p14:creationId xmlns:p14="http://schemas.microsoft.com/office/powerpoint/2010/main" val="539765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28560" y="5397348"/>
            <a:ext cx="1536193" cy="676656"/>
          </a:xfrm>
          <a:prstGeom prst="rect">
            <a:avLst/>
          </a:prstGeom>
          <a:solidFill>
            <a:srgbClr val="4F81BD"/>
          </a:solidFill>
          <a:ln w="12700" cap="flat" cmpd="sng" algn="ctr">
            <a:solidFill>
              <a:sysClr val="window" lastClr="FFFFFF">
                <a:lumMod val="50000"/>
              </a:sysClr>
            </a:solidFill>
            <a:prstDash val="solid"/>
          </a:ln>
          <a:effectLst/>
        </p:spPr>
        <p:txBody>
          <a:bodyPr lIns="0" rIns="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Submit in ROCIS; OMB receives</a:t>
            </a:r>
          </a:p>
        </p:txBody>
      </p:sp>
      <p:sp>
        <p:nvSpPr>
          <p:cNvPr id="44" name="Rectangle 43"/>
          <p:cNvSpPr/>
          <p:nvPr/>
        </p:nvSpPr>
        <p:spPr>
          <a:xfrm>
            <a:off x="3849568" y="5397348"/>
            <a:ext cx="10789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6" name="Rectangle 45"/>
          <p:cNvSpPr/>
          <p:nvPr/>
        </p:nvSpPr>
        <p:spPr>
          <a:xfrm>
            <a:off x="1239154" y="5397348"/>
            <a:ext cx="1307592" cy="676656"/>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7" name="Rectangle 46"/>
          <p:cNvSpPr/>
          <p:nvPr/>
        </p:nvSpPr>
        <p:spPr>
          <a:xfrm>
            <a:off x="2541977" y="5397348"/>
            <a:ext cx="1307592"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Call w/ OMB</a:t>
            </a:r>
          </a:p>
        </p:txBody>
      </p:sp>
      <p:sp>
        <p:nvSpPr>
          <p:cNvPr id="48" name="Rectangle 47"/>
          <p:cNvSpPr/>
          <p:nvPr/>
        </p:nvSpPr>
        <p:spPr>
          <a:xfrm>
            <a:off x="6464951"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draft to agencies</a:t>
            </a:r>
          </a:p>
        </p:txBody>
      </p:sp>
      <p:sp>
        <p:nvSpPr>
          <p:cNvPr id="49" name="Circular Arrow 48"/>
          <p:cNvSpPr/>
          <p:nvPr/>
        </p:nvSpPr>
        <p:spPr>
          <a:xfrm rot="21333971" flipV="1">
            <a:off x="6787339" y="4177879"/>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0" name="Rectangle 49"/>
          <p:cNvSpPr/>
          <p:nvPr/>
        </p:nvSpPr>
        <p:spPr>
          <a:xfrm rot="5249000">
            <a:off x="7644384" y="4226916"/>
            <a:ext cx="1307592" cy="676656"/>
          </a:xfrm>
          <a:prstGeom prst="rect">
            <a:avLst/>
          </a:prstGeom>
          <a:solidFill>
            <a:srgbClr val="9BBB59"/>
          </a:solidFill>
          <a:ln w="12700" cap="flat" cmpd="sng" algn="ctr">
            <a:solidFill>
              <a:sysClr val="window" lastClr="FFFFFF">
                <a:lumMod val="50000"/>
              </a:sysClr>
            </a:solidFill>
            <a:prstDash val="solid"/>
          </a:ln>
          <a:effectLst/>
        </p:spPr>
        <p:txBody>
          <a:bodyPr lIns="91440" rIns="9144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Agencies respond to OMB</a:t>
            </a:r>
          </a:p>
        </p:txBody>
      </p:sp>
      <p:sp>
        <p:nvSpPr>
          <p:cNvPr id="51" name="Rectangle 50"/>
          <p:cNvSpPr/>
          <p:nvPr/>
        </p:nvSpPr>
        <p:spPr>
          <a:xfrm>
            <a:off x="5116905" y="3038196"/>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Respond to OMB; OMB shares w/ </a:t>
            </a:r>
            <a:r>
              <a:rPr lang="en-US" sz="1400" kern="0" dirty="0" err="1" smtClean="0">
                <a:solidFill>
                  <a:prstClr val="white"/>
                </a:solidFill>
                <a:effectLst>
                  <a:outerShdw blurRad="38100" dist="38100" dir="2700000" algn="tl">
                    <a:srgbClr val="000000">
                      <a:alpha val="43137"/>
                    </a:srgbClr>
                  </a:outerShdw>
                </a:effectLst>
                <a:latin typeface="Franklin Gothic Book"/>
              </a:rPr>
              <a:t>agy</a:t>
            </a:r>
            <a:endParaRPr lang="en-US" sz="1400" kern="0" dirty="0" smtClean="0">
              <a:solidFill>
                <a:prstClr val="white"/>
              </a:solidFill>
              <a:effectLst>
                <a:outerShdw blurRad="38100" dist="38100" dir="2700000" algn="tl">
                  <a:srgbClr val="000000">
                    <a:alpha val="43137"/>
                  </a:srgbClr>
                </a:outerShdw>
              </a:effectLst>
              <a:latin typeface="Franklin Gothic Book"/>
            </a:endParaRPr>
          </a:p>
        </p:txBody>
      </p:sp>
      <p:sp>
        <p:nvSpPr>
          <p:cNvPr id="52" name="Circular Arrow 51"/>
          <p:cNvSpPr/>
          <p:nvPr/>
        </p:nvSpPr>
        <p:spPr>
          <a:xfrm rot="15871422" flipV="1">
            <a:off x="6711718" y="2934718"/>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3" name="Rectangle 52"/>
          <p:cNvSpPr/>
          <p:nvPr/>
        </p:nvSpPr>
        <p:spPr>
          <a:xfrm>
            <a:off x="6427432" y="3038196"/>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comments to OGE</a:t>
            </a:r>
          </a:p>
        </p:txBody>
      </p:sp>
      <p:sp>
        <p:nvSpPr>
          <p:cNvPr id="54" name="Circular Arrow 53"/>
          <p:cNvSpPr/>
          <p:nvPr/>
        </p:nvSpPr>
        <p:spPr>
          <a:xfrm rot="10560000" flipV="1">
            <a:off x="4127986" y="2946756"/>
            <a:ext cx="1977839" cy="1991559"/>
          </a:xfrm>
          <a:prstGeom prst="circularArrow">
            <a:avLst>
              <a:gd name="adj1" fmla="val 34064"/>
              <a:gd name="adj2" fmla="val 244018"/>
              <a:gd name="adj3" fmla="val 21100681"/>
              <a:gd name="adj4" fmla="val 15977727"/>
              <a:gd name="adj5" fmla="val 21798"/>
            </a:avLst>
          </a:prstGeom>
          <a:solidFill>
            <a:srgbClr val="1F497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5" name="Circular Arrow 54"/>
          <p:cNvSpPr/>
          <p:nvPr/>
        </p:nvSpPr>
        <p:spPr>
          <a:xfrm rot="16421243" flipH="1" flipV="1">
            <a:off x="3002554" y="2901442"/>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6" name="Circular Arrow 55"/>
          <p:cNvSpPr/>
          <p:nvPr/>
        </p:nvSpPr>
        <p:spPr>
          <a:xfrm rot="232388" flipH="1" flipV="1">
            <a:off x="429768" y="2891641"/>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7" name="Rectangle 56"/>
          <p:cNvSpPr/>
          <p:nvPr/>
        </p:nvSpPr>
        <p:spPr>
          <a:xfrm rot="16200000">
            <a:off x="-444329" y="2283816"/>
            <a:ext cx="2615186"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60-day public </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comment period </a:t>
            </a:r>
          </a:p>
        </p:txBody>
      </p:sp>
      <p:sp>
        <p:nvSpPr>
          <p:cNvPr id="58" name="Rectangle 57"/>
          <p:cNvSpPr/>
          <p:nvPr/>
        </p:nvSpPr>
        <p:spPr>
          <a:xfrm>
            <a:off x="7468324" y="2652444"/>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9" name="Rectangle 58"/>
          <p:cNvSpPr/>
          <p:nvPr/>
        </p:nvSpPr>
        <p:spPr>
          <a:xfrm>
            <a:off x="3869702" y="4798207"/>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0" name="Rectangle 59"/>
          <p:cNvSpPr/>
          <p:nvPr/>
        </p:nvSpPr>
        <p:spPr>
          <a:xfrm rot="5244817">
            <a:off x="8600532" y="4938631"/>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1" name="Rectangle 60"/>
          <p:cNvSpPr/>
          <p:nvPr/>
        </p:nvSpPr>
        <p:spPr>
          <a:xfrm rot="5400000" flipH="1">
            <a:off x="7434072" y="3659988"/>
            <a:ext cx="25532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2" name="Rounded Rectangle 61"/>
          <p:cNvSpPr/>
          <p:nvPr/>
        </p:nvSpPr>
        <p:spPr>
          <a:xfrm rot="16020000">
            <a:off x="7580376" y="4866996"/>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3" name="Circular Arrow 62"/>
          <p:cNvSpPr/>
          <p:nvPr/>
        </p:nvSpPr>
        <p:spPr>
          <a:xfrm rot="5646596" flipH="1" flipV="1">
            <a:off x="442080" y="314200"/>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4" name="Rectangle 63"/>
          <p:cNvSpPr/>
          <p:nvPr/>
        </p:nvSpPr>
        <p:spPr>
          <a:xfrm>
            <a:off x="1389888" y="410820"/>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Analyze comments</a:t>
            </a:r>
          </a:p>
        </p:txBody>
      </p:sp>
      <p:sp>
        <p:nvSpPr>
          <p:cNvPr id="65" name="Rectangle 64"/>
          <p:cNvSpPr/>
          <p:nvPr/>
        </p:nvSpPr>
        <p:spPr>
          <a:xfrm>
            <a:off x="2697480" y="410820"/>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Further revisions</a:t>
            </a:r>
          </a:p>
        </p:txBody>
      </p:sp>
      <p:sp>
        <p:nvSpPr>
          <p:cNvPr id="66" name="Rectangle 65"/>
          <p:cNvSpPr/>
          <p:nvPr/>
        </p:nvSpPr>
        <p:spPr>
          <a:xfrm>
            <a:off x="4005072" y="410820"/>
            <a:ext cx="1709928"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Consult DOJ/OPM/ OMB (if needed)</a:t>
            </a:r>
          </a:p>
        </p:txBody>
      </p:sp>
      <p:sp>
        <p:nvSpPr>
          <p:cNvPr id="68" name="Rectangle 67"/>
          <p:cNvSpPr/>
          <p:nvPr/>
        </p:nvSpPr>
        <p:spPr>
          <a:xfrm>
            <a:off x="1828800" y="1706220"/>
            <a:ext cx="1905000" cy="1752600"/>
          </a:xfrm>
          <a:prstGeom prst="rect">
            <a:avLst/>
          </a:prstGeom>
          <a:solidFill>
            <a:srgbClr val="C0504D">
              <a:lumMod val="75000"/>
            </a:srgbClr>
          </a:solidFill>
          <a:ln w="25400" cap="flat" cmpd="sng" algn="ctr">
            <a:noFill/>
            <a:prstDash val="solid"/>
          </a:ln>
          <a:effectLst>
            <a:glow rad="800100">
              <a:srgbClr val="C0504D">
                <a:lumMod val="75000"/>
              </a:srgbClr>
            </a:glow>
          </a:effectLst>
        </p:spPr>
        <p:txBody>
          <a:bodyPr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Proposed </a:t>
            </a:r>
          </a:p>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Rule</a:t>
            </a:r>
          </a:p>
        </p:txBody>
      </p:sp>
      <p:sp>
        <p:nvSpPr>
          <p:cNvPr id="69" name="Rectangle 68"/>
          <p:cNvSpPr/>
          <p:nvPr/>
        </p:nvSpPr>
        <p:spPr>
          <a:xfrm>
            <a:off x="-68438"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Consult w/ DOJ, OPM</a:t>
            </a:r>
          </a:p>
        </p:txBody>
      </p:sp>
      <p:sp>
        <p:nvSpPr>
          <p:cNvPr id="70" name="Rectangle 69"/>
          <p:cNvSpPr/>
          <p:nvPr/>
        </p:nvSpPr>
        <p:spPr>
          <a:xfrm>
            <a:off x="1418687" y="4113301"/>
            <a:ext cx="2615184"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Publish Proposed Rule in Federal Register</a:t>
            </a:r>
          </a:p>
        </p:txBody>
      </p:sp>
      <p:sp>
        <p:nvSpPr>
          <p:cNvPr id="71" name="Rounded Rectangle 70"/>
          <p:cNvSpPr/>
          <p:nvPr/>
        </p:nvSpPr>
        <p:spPr>
          <a:xfrm rot="16200000">
            <a:off x="137160" y="3755910"/>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2" name="Rounded Rectangle 71"/>
          <p:cNvSpPr/>
          <p:nvPr/>
        </p:nvSpPr>
        <p:spPr>
          <a:xfrm>
            <a:off x="1192311" y="29820"/>
            <a:ext cx="331689"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3" name="Rounded Rectangle 72"/>
          <p:cNvSpPr/>
          <p:nvPr/>
        </p:nvSpPr>
        <p:spPr>
          <a:xfrm>
            <a:off x="1344711" y="109966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4" name="Rounded Rectangle 73"/>
          <p:cNvSpPr/>
          <p:nvPr/>
        </p:nvSpPr>
        <p:spPr>
          <a:xfrm>
            <a:off x="4033871" y="3850488"/>
            <a:ext cx="179289" cy="97892"/>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5" name="Rounded Rectangle 74"/>
          <p:cNvSpPr/>
          <p:nvPr/>
        </p:nvSpPr>
        <p:spPr>
          <a:xfrm>
            <a:off x="4910328" y="3861156"/>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6" name="TextBox 75"/>
          <p:cNvSpPr txBox="1"/>
          <p:nvPr/>
        </p:nvSpPr>
        <p:spPr>
          <a:xfrm>
            <a:off x="5299482" y="4051656"/>
            <a:ext cx="2226600" cy="1046440"/>
          </a:xfrm>
          <a:prstGeom prst="rect">
            <a:avLst/>
          </a:prstGeom>
          <a:solidFill>
            <a:srgbClr val="1F497D">
              <a:lumMod val="75000"/>
            </a:srgbClr>
          </a:solidFill>
          <a:effectLst>
            <a:glow rad="609600">
              <a:srgbClr val="1F497D">
                <a:lumMod val="75000"/>
              </a:srgbClr>
            </a:glow>
          </a:effectLst>
        </p:spPr>
        <p:txBody>
          <a:bodyPr wrap="square" rtlCol="0">
            <a:spAutoFit/>
          </a:bodyP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90-day OMB Review Process</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(E.O. 12866)</a:t>
            </a:r>
          </a:p>
        </p:txBody>
      </p:sp>
      <p:sp>
        <p:nvSpPr>
          <p:cNvPr id="77" name="Rounded Rectangle 76"/>
          <p:cNvSpPr/>
          <p:nvPr/>
        </p:nvSpPr>
        <p:spPr>
          <a:xfrm>
            <a:off x="3901828" y="3912781"/>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9" name="TextBox 78"/>
          <p:cNvSpPr txBox="1"/>
          <p:nvPr/>
        </p:nvSpPr>
        <p:spPr>
          <a:xfrm rot="19409672">
            <a:off x="4191815" y="3281090"/>
            <a:ext cx="970646" cy="461665"/>
          </a:xfrm>
          <a:prstGeom prst="rect">
            <a:avLst/>
          </a:prstGeom>
          <a:noFill/>
        </p:spPr>
        <p:txBody>
          <a:bodyPr wrap="square" rtlCol="0">
            <a:spAutoFit/>
          </a:bodyPr>
          <a:lstStyle/>
          <a:p>
            <a:pPr algn="ctr" defTabSz="914400"/>
            <a:r>
              <a:rPr lang="en-US" sz="1200" dirty="0" smtClean="0">
                <a:solidFill>
                  <a:prstClr val="white"/>
                </a:solidFill>
                <a:latin typeface="Franklin Gothic Book"/>
              </a:rPr>
              <a:t>Work out</a:t>
            </a:r>
          </a:p>
          <a:p>
            <a:pPr algn="ctr" defTabSz="914400"/>
            <a:r>
              <a:rPr lang="en-US" sz="1200" dirty="0" smtClean="0">
                <a:solidFill>
                  <a:prstClr val="white"/>
                </a:solidFill>
                <a:latin typeface="Franklin Gothic Book"/>
              </a:rPr>
              <a:t>differences</a:t>
            </a:r>
            <a:endParaRPr lang="en-US" sz="1200" dirty="0">
              <a:solidFill>
                <a:prstClr val="white"/>
              </a:solidFill>
              <a:latin typeface="Franklin Gothic Book"/>
            </a:endParaRPr>
          </a:p>
        </p:txBody>
      </p:sp>
      <p:cxnSp>
        <p:nvCxnSpPr>
          <p:cNvPr id="80" name="Straight Connector 79"/>
          <p:cNvCxnSpPr/>
          <p:nvPr/>
        </p:nvCxnSpPr>
        <p:spPr>
          <a:xfrm>
            <a:off x="529507" y="1309979"/>
            <a:ext cx="667513" cy="0"/>
          </a:xfrm>
          <a:prstGeom prst="line">
            <a:avLst/>
          </a:prstGeom>
          <a:noFill/>
          <a:ln w="31750" cap="flat" cmpd="sng" algn="ctr">
            <a:solidFill>
              <a:srgbClr val="8064A2"/>
            </a:solidFill>
            <a:prstDash val="solid"/>
          </a:ln>
          <a:effectLst/>
        </p:spPr>
      </p:cxnSp>
      <p:sp>
        <p:nvSpPr>
          <p:cNvPr id="81" name="TextBox 80"/>
          <p:cNvSpPr txBox="1"/>
          <p:nvPr/>
        </p:nvSpPr>
        <p:spPr>
          <a:xfrm rot="18689278">
            <a:off x="430662" y="722084"/>
            <a:ext cx="1066799" cy="523220"/>
          </a:xfrm>
          <a:prstGeom prst="rect">
            <a:avLst/>
          </a:prstGeom>
          <a:noFill/>
        </p:spPr>
        <p:txBody>
          <a:bodyPr wrap="square" rtlCol="0">
            <a:spAutoFit/>
          </a:bodyPr>
          <a:lstStyle/>
          <a:p>
            <a:pPr algn="ctr" defTabSz="914400"/>
            <a:r>
              <a:rPr lang="en-US" sz="1400" dirty="0" smtClean="0">
                <a:solidFill>
                  <a:prstClr val="white"/>
                </a:solidFill>
                <a:effectLst>
                  <a:outerShdw blurRad="38100" dist="38100" dir="2700000" algn="tl">
                    <a:srgbClr val="000000">
                      <a:alpha val="43137"/>
                    </a:srgbClr>
                  </a:outerShdw>
                </a:effectLst>
                <a:latin typeface="Franklin Gothic Book"/>
              </a:rPr>
              <a:t>Receive comments</a:t>
            </a:r>
            <a:endParaRPr lang="en-US" sz="1400" dirty="0">
              <a:solidFill>
                <a:prstClr val="white"/>
              </a:solidFill>
              <a:effectLst>
                <a:outerShdw blurRad="38100" dist="38100" dir="2700000" algn="tl">
                  <a:srgbClr val="000000">
                    <a:alpha val="43137"/>
                  </a:srgbClr>
                </a:outerShdw>
              </a:effectLst>
              <a:latin typeface="Franklin Gothic Book"/>
            </a:endParaRPr>
          </a:p>
        </p:txBody>
      </p:sp>
      <p:cxnSp>
        <p:nvCxnSpPr>
          <p:cNvPr id="82" name="Straight Connector 81"/>
          <p:cNvCxnSpPr/>
          <p:nvPr/>
        </p:nvCxnSpPr>
        <p:spPr>
          <a:xfrm>
            <a:off x="539495" y="3918131"/>
            <a:ext cx="657525" cy="7034"/>
          </a:xfrm>
          <a:prstGeom prst="line">
            <a:avLst/>
          </a:prstGeom>
          <a:noFill/>
          <a:ln w="31750" cap="flat" cmpd="sng" algn="ctr">
            <a:solidFill>
              <a:srgbClr val="8064A2"/>
            </a:solidFill>
            <a:prstDash val="solid"/>
          </a:ln>
          <a:effectLst/>
        </p:spPr>
      </p:cxnSp>
      <p:sp>
        <p:nvSpPr>
          <p:cNvPr id="83" name="Rounded Rectangle 82"/>
          <p:cNvSpPr/>
          <p:nvPr/>
        </p:nvSpPr>
        <p:spPr>
          <a:xfrm>
            <a:off x="1207008" y="375523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42" name="Oval 41"/>
          <p:cNvSpPr>
            <a:spLocks noChangeAspect="1"/>
          </p:cNvSpPr>
          <p:nvPr/>
        </p:nvSpPr>
        <p:spPr>
          <a:xfrm>
            <a:off x="3936436" y="5283048"/>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45" name="Oval 44"/>
          <p:cNvSpPr>
            <a:spLocks noChangeAspect="1"/>
          </p:cNvSpPr>
          <p:nvPr/>
        </p:nvSpPr>
        <p:spPr>
          <a:xfrm>
            <a:off x="7629388" y="3162925"/>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78" name="Oval 77"/>
          <p:cNvSpPr>
            <a:spLocks noChangeAspect="1"/>
          </p:cNvSpPr>
          <p:nvPr/>
        </p:nvSpPr>
        <p:spPr>
          <a:xfrm>
            <a:off x="5328706" y="2977783"/>
            <a:ext cx="905256" cy="905256"/>
          </a:xfrm>
          <a:prstGeom prst="ellipse">
            <a:avLst/>
          </a:prstGeom>
          <a:solidFill>
            <a:srgbClr val="FFFF00"/>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
        <p:nvSpPr>
          <p:cNvPr id="85" name="Oval 84"/>
          <p:cNvSpPr>
            <a:spLocks noChangeAspect="1"/>
          </p:cNvSpPr>
          <p:nvPr/>
        </p:nvSpPr>
        <p:spPr>
          <a:xfrm>
            <a:off x="2909507" y="307379"/>
            <a:ext cx="904804" cy="904804"/>
          </a:xfrm>
          <a:prstGeom prst="ellipse">
            <a:avLst/>
          </a:prstGeom>
          <a:solidFill>
            <a:srgbClr val="FF0000">
              <a:alpha val="40000"/>
            </a:srgbClr>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86" name="Rounded Rectangle 85"/>
          <p:cNvSpPr/>
          <p:nvPr/>
        </p:nvSpPr>
        <p:spPr>
          <a:xfrm>
            <a:off x="6642725" y="220040"/>
            <a:ext cx="2079656" cy="1586504"/>
          </a:xfrm>
          <a:prstGeom prst="roundRect">
            <a:avLst/>
          </a:prstGeom>
          <a:solidFill>
            <a:srgbClr val="FFFF00"/>
          </a:solidFill>
          <a:ln w="3175">
            <a:solidFill>
              <a:schemeClr val="bg1">
                <a:lumMod val="50000"/>
              </a:schemeClr>
            </a:solidFill>
          </a:ln>
          <a:effectLst>
            <a:glow rad="1587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lumMod val="75000"/>
                    <a:lumOff val="25000"/>
                  </a:prstClr>
                </a:solidFill>
                <a:latin typeface="Franklin Gothic Book"/>
              </a:rPr>
              <a:t>Final Rule Published</a:t>
            </a:r>
            <a:endParaRPr lang="en-US" sz="2000" dirty="0">
              <a:solidFill>
                <a:prstClr val="black">
                  <a:lumMod val="75000"/>
                  <a:lumOff val="25000"/>
                </a:prstClr>
              </a:solidFill>
              <a:latin typeface="Franklin Gothic Book"/>
            </a:endParaRPr>
          </a:p>
        </p:txBody>
      </p:sp>
      <p:sp>
        <p:nvSpPr>
          <p:cNvPr id="67" name="Rectangle 66"/>
          <p:cNvSpPr/>
          <p:nvPr/>
        </p:nvSpPr>
        <p:spPr>
          <a:xfrm>
            <a:off x="5715000" y="410820"/>
            <a:ext cx="927724"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Tree>
    <p:extLst>
      <p:ext uri="{BB962C8B-B14F-4D97-AF65-F5344CB8AC3E}">
        <p14:creationId xmlns:p14="http://schemas.microsoft.com/office/powerpoint/2010/main" val="42425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035 0.00046 L -0.07413 0.00046 L -0.13802 0.06713 L -0.19271 0.15718 L -0.4776 0.15718 L -0.52413 0.11991 " pathEditMode="relative" ptsTypes="AAAAAA">
                                      <p:cBhvr>
                                        <p:cTn id="6" dur="2750" fill="hold"/>
                                        <p:tgtEl>
                                          <p:spTgt spid="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300" dirty="0">
                <a:solidFill>
                  <a:prstClr val="black">
                    <a:lumMod val="75000"/>
                    <a:lumOff val="25000"/>
                  </a:prstClr>
                </a:solidFill>
              </a:rPr>
              <a:t>Compliance Division</a:t>
            </a:r>
            <a:r>
              <a:rPr lang="en-US" dirty="0">
                <a:solidFill>
                  <a:prstClr val="black">
                    <a:lumMod val="75000"/>
                    <a:lumOff val="25000"/>
                  </a:prstClr>
                </a:solidFill>
              </a:rPr>
              <a:t/>
            </a:r>
            <a:br>
              <a:rPr lang="en-US" dirty="0">
                <a:solidFill>
                  <a:prstClr val="black">
                    <a:lumMod val="75000"/>
                    <a:lumOff val="25000"/>
                  </a:prstClr>
                </a:solidFill>
              </a:rPr>
            </a:br>
            <a:r>
              <a:rPr lang="en-US" sz="2500" dirty="0">
                <a:solidFill>
                  <a:prstClr val="black">
                    <a:lumMod val="75000"/>
                    <a:lumOff val="25000"/>
                  </a:prstClr>
                </a:solidFill>
              </a:rPr>
              <a:t>Financial Disclosure Branch – </a:t>
            </a:r>
            <a:r>
              <a:rPr lang="en-US" sz="2500" dirty="0" smtClean="0">
                <a:solidFill>
                  <a:prstClr val="black">
                    <a:lumMod val="75000"/>
                    <a:lumOff val="25000"/>
                  </a:prstClr>
                </a:solidFill>
              </a:rPr>
              <a:t>Looking Ahead</a:t>
            </a:r>
            <a:endParaRPr lang="en-US" dirty="0"/>
          </a:p>
        </p:txBody>
      </p:sp>
      <p:sp>
        <p:nvSpPr>
          <p:cNvPr id="5" name="Content Placeholder 4"/>
          <p:cNvSpPr>
            <a:spLocks noGrp="1"/>
          </p:cNvSpPr>
          <p:nvPr>
            <p:ph sz="half" idx="1"/>
          </p:nvPr>
        </p:nvSpPr>
        <p:spPr>
          <a:xfrm>
            <a:off x="822960" y="1845734"/>
            <a:ext cx="7543800" cy="4023360"/>
          </a:xfrm>
        </p:spPr>
        <p:txBody>
          <a:bodyPr/>
          <a:lstStyle/>
          <a:p>
            <a:pPr marL="0" indent="0">
              <a:buNone/>
            </a:pPr>
            <a:endParaRPr lang="en-US" dirty="0" smtClean="0"/>
          </a:p>
          <a:p>
            <a:pPr marL="0" indent="0">
              <a:buNone/>
            </a:pPr>
            <a:endParaRPr lang="en-US" dirty="0"/>
          </a:p>
        </p:txBody>
      </p:sp>
      <p:sp>
        <p:nvSpPr>
          <p:cNvPr id="6" name="Content Placeholder 4"/>
          <p:cNvSpPr>
            <a:spLocks noGrp="1"/>
          </p:cNvSpPr>
          <p:nvPr>
            <p:ph sz="half" idx="1"/>
          </p:nvPr>
        </p:nvSpPr>
        <p:spPr>
          <a:xfrm>
            <a:off x="975360" y="1998134"/>
            <a:ext cx="7543800" cy="4023360"/>
          </a:xfrm>
        </p:spPr>
        <p:txBody>
          <a:bodyPr/>
          <a:lstStyle/>
          <a:p>
            <a:endParaRPr lang="en-US" dirty="0" smtClean="0"/>
          </a:p>
          <a:p>
            <a:pPr>
              <a:buFont typeface="Arial" panose="020B0604020202020204" pitchFamily="34" charset="0"/>
              <a:buChar char="•"/>
            </a:pPr>
            <a:r>
              <a:rPr lang="en-US" sz="2400" dirty="0" smtClean="0"/>
              <a:t>Challenge for 2016 annual filing cycle:</a:t>
            </a:r>
          </a:p>
          <a:p>
            <a:pPr marL="0" indent="0">
              <a:buNone/>
            </a:pPr>
            <a:endParaRPr lang="en-US" sz="2400" dirty="0" smtClean="0"/>
          </a:p>
          <a:p>
            <a:pPr lvl="1">
              <a:buFont typeface="Courier New" panose="02070309020205020404" pitchFamily="49" charset="0"/>
              <a:buChar char="o"/>
            </a:pPr>
            <a:r>
              <a:rPr lang="en-US" sz="2400" dirty="0" smtClean="0"/>
              <a:t>Submit all required annual public financial disclosure reports to OGE by November 8--Election Day!</a:t>
            </a:r>
          </a:p>
          <a:p>
            <a:pPr>
              <a:buFont typeface="Courier New" panose="02070309020205020404" pitchFamily="49" charset="0"/>
              <a:buChar char="o"/>
            </a:pPr>
            <a:endParaRPr lang="en-US" dirty="0" smtClean="0"/>
          </a:p>
          <a:p>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12460299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857250"/>
            <a:ext cx="6858000" cy="5143500"/>
          </a:xfrm>
          <a:prstGeom prst="rect">
            <a:avLst/>
          </a:prstGeom>
        </p:spPr>
      </p:pic>
    </p:spTree>
    <p:extLst>
      <p:ext uri="{BB962C8B-B14F-4D97-AF65-F5344CB8AC3E}">
        <p14:creationId xmlns:p14="http://schemas.microsoft.com/office/powerpoint/2010/main" val="4160380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28560" y="5397348"/>
            <a:ext cx="1536193" cy="676656"/>
          </a:xfrm>
          <a:prstGeom prst="rect">
            <a:avLst/>
          </a:prstGeom>
          <a:solidFill>
            <a:srgbClr val="4F81BD"/>
          </a:solidFill>
          <a:ln w="12700" cap="flat" cmpd="sng" algn="ctr">
            <a:solidFill>
              <a:sysClr val="window" lastClr="FFFFFF">
                <a:lumMod val="50000"/>
              </a:sysClr>
            </a:solidFill>
            <a:prstDash val="solid"/>
          </a:ln>
          <a:effectLst/>
        </p:spPr>
        <p:txBody>
          <a:bodyPr lIns="0" rIns="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Submit in ROCIS; OMB receives</a:t>
            </a:r>
          </a:p>
        </p:txBody>
      </p:sp>
      <p:sp>
        <p:nvSpPr>
          <p:cNvPr id="44" name="Rectangle 43"/>
          <p:cNvSpPr/>
          <p:nvPr/>
        </p:nvSpPr>
        <p:spPr>
          <a:xfrm>
            <a:off x="3849568" y="5397348"/>
            <a:ext cx="10789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6" name="Rectangle 45"/>
          <p:cNvSpPr/>
          <p:nvPr/>
        </p:nvSpPr>
        <p:spPr>
          <a:xfrm>
            <a:off x="1239154" y="5397348"/>
            <a:ext cx="1307592" cy="676656"/>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7" name="Rectangle 46"/>
          <p:cNvSpPr/>
          <p:nvPr/>
        </p:nvSpPr>
        <p:spPr>
          <a:xfrm>
            <a:off x="2541977" y="5397348"/>
            <a:ext cx="1307592"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Call w/ OMB</a:t>
            </a:r>
          </a:p>
        </p:txBody>
      </p:sp>
      <p:sp>
        <p:nvSpPr>
          <p:cNvPr id="48" name="Rectangle 47"/>
          <p:cNvSpPr/>
          <p:nvPr/>
        </p:nvSpPr>
        <p:spPr>
          <a:xfrm>
            <a:off x="6464951"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draft to agencies</a:t>
            </a:r>
          </a:p>
        </p:txBody>
      </p:sp>
      <p:sp>
        <p:nvSpPr>
          <p:cNvPr id="49" name="Circular Arrow 48"/>
          <p:cNvSpPr/>
          <p:nvPr/>
        </p:nvSpPr>
        <p:spPr>
          <a:xfrm rot="21333971" flipV="1">
            <a:off x="6787339" y="4177879"/>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0" name="Rectangle 49"/>
          <p:cNvSpPr/>
          <p:nvPr/>
        </p:nvSpPr>
        <p:spPr>
          <a:xfrm rot="5249000">
            <a:off x="7644384" y="4226916"/>
            <a:ext cx="1307592" cy="676656"/>
          </a:xfrm>
          <a:prstGeom prst="rect">
            <a:avLst/>
          </a:prstGeom>
          <a:solidFill>
            <a:srgbClr val="9BBB59"/>
          </a:solidFill>
          <a:ln w="12700" cap="flat" cmpd="sng" algn="ctr">
            <a:solidFill>
              <a:sysClr val="window" lastClr="FFFFFF">
                <a:lumMod val="50000"/>
              </a:sysClr>
            </a:solidFill>
            <a:prstDash val="solid"/>
          </a:ln>
          <a:effectLst/>
        </p:spPr>
        <p:txBody>
          <a:bodyPr lIns="91440" rIns="9144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Agencies respond to OMB</a:t>
            </a:r>
          </a:p>
        </p:txBody>
      </p:sp>
      <p:sp>
        <p:nvSpPr>
          <p:cNvPr id="51" name="Rectangle 50"/>
          <p:cNvSpPr/>
          <p:nvPr/>
        </p:nvSpPr>
        <p:spPr>
          <a:xfrm>
            <a:off x="5116905" y="3038196"/>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Respond to OMB; OMB shares w/ </a:t>
            </a:r>
            <a:r>
              <a:rPr lang="en-US" sz="1400" kern="0" dirty="0" err="1" smtClean="0">
                <a:solidFill>
                  <a:prstClr val="white"/>
                </a:solidFill>
                <a:effectLst>
                  <a:outerShdw blurRad="38100" dist="38100" dir="2700000" algn="tl">
                    <a:srgbClr val="000000">
                      <a:alpha val="43137"/>
                    </a:srgbClr>
                  </a:outerShdw>
                </a:effectLst>
                <a:latin typeface="Franklin Gothic Book"/>
              </a:rPr>
              <a:t>agy</a:t>
            </a:r>
            <a:endParaRPr lang="en-US" sz="1400" kern="0" dirty="0" smtClean="0">
              <a:solidFill>
                <a:prstClr val="white"/>
              </a:solidFill>
              <a:effectLst>
                <a:outerShdw blurRad="38100" dist="38100" dir="2700000" algn="tl">
                  <a:srgbClr val="000000">
                    <a:alpha val="43137"/>
                  </a:srgbClr>
                </a:outerShdw>
              </a:effectLst>
              <a:latin typeface="Franklin Gothic Book"/>
            </a:endParaRPr>
          </a:p>
        </p:txBody>
      </p:sp>
      <p:sp>
        <p:nvSpPr>
          <p:cNvPr id="52" name="Circular Arrow 51"/>
          <p:cNvSpPr/>
          <p:nvPr/>
        </p:nvSpPr>
        <p:spPr>
          <a:xfrm rot="15871422" flipV="1">
            <a:off x="6711718" y="2934718"/>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3" name="Rectangle 52"/>
          <p:cNvSpPr/>
          <p:nvPr/>
        </p:nvSpPr>
        <p:spPr>
          <a:xfrm>
            <a:off x="6427432" y="3038196"/>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comments to OGE</a:t>
            </a:r>
          </a:p>
        </p:txBody>
      </p:sp>
      <p:sp>
        <p:nvSpPr>
          <p:cNvPr id="54" name="Circular Arrow 53"/>
          <p:cNvSpPr/>
          <p:nvPr/>
        </p:nvSpPr>
        <p:spPr>
          <a:xfrm rot="10560000" flipV="1">
            <a:off x="4127986" y="2946756"/>
            <a:ext cx="1977839" cy="1991559"/>
          </a:xfrm>
          <a:prstGeom prst="circularArrow">
            <a:avLst>
              <a:gd name="adj1" fmla="val 34064"/>
              <a:gd name="adj2" fmla="val 244018"/>
              <a:gd name="adj3" fmla="val 21100681"/>
              <a:gd name="adj4" fmla="val 15977727"/>
              <a:gd name="adj5" fmla="val 21798"/>
            </a:avLst>
          </a:prstGeom>
          <a:solidFill>
            <a:srgbClr val="1F497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5" name="Circular Arrow 54"/>
          <p:cNvSpPr/>
          <p:nvPr/>
        </p:nvSpPr>
        <p:spPr>
          <a:xfrm rot="16421243" flipH="1" flipV="1">
            <a:off x="3002554" y="2901442"/>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6" name="Circular Arrow 55"/>
          <p:cNvSpPr/>
          <p:nvPr/>
        </p:nvSpPr>
        <p:spPr>
          <a:xfrm rot="232388" flipH="1" flipV="1">
            <a:off x="429768" y="2891641"/>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7" name="Rectangle 56"/>
          <p:cNvSpPr/>
          <p:nvPr/>
        </p:nvSpPr>
        <p:spPr>
          <a:xfrm rot="16200000">
            <a:off x="-444329" y="2283816"/>
            <a:ext cx="2615186"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60-day public </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comment period </a:t>
            </a:r>
          </a:p>
        </p:txBody>
      </p:sp>
      <p:sp>
        <p:nvSpPr>
          <p:cNvPr id="58" name="Rectangle 57"/>
          <p:cNvSpPr/>
          <p:nvPr/>
        </p:nvSpPr>
        <p:spPr>
          <a:xfrm>
            <a:off x="7468324" y="2652444"/>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9" name="Rectangle 58"/>
          <p:cNvSpPr/>
          <p:nvPr/>
        </p:nvSpPr>
        <p:spPr>
          <a:xfrm>
            <a:off x="3869702" y="4798207"/>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0" name="Rectangle 59"/>
          <p:cNvSpPr/>
          <p:nvPr/>
        </p:nvSpPr>
        <p:spPr>
          <a:xfrm rot="5244817">
            <a:off x="8600532" y="4938631"/>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1" name="Rectangle 60"/>
          <p:cNvSpPr/>
          <p:nvPr/>
        </p:nvSpPr>
        <p:spPr>
          <a:xfrm rot="5400000" flipH="1">
            <a:off x="7434072" y="3659988"/>
            <a:ext cx="25532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2" name="Rounded Rectangle 61"/>
          <p:cNvSpPr/>
          <p:nvPr/>
        </p:nvSpPr>
        <p:spPr>
          <a:xfrm rot="16020000">
            <a:off x="7580376" y="4866996"/>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3" name="Circular Arrow 62"/>
          <p:cNvSpPr/>
          <p:nvPr/>
        </p:nvSpPr>
        <p:spPr>
          <a:xfrm rot="5646596" flipH="1" flipV="1">
            <a:off x="442080" y="314200"/>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4" name="Rectangle 63"/>
          <p:cNvSpPr/>
          <p:nvPr/>
        </p:nvSpPr>
        <p:spPr>
          <a:xfrm>
            <a:off x="1389888" y="410820"/>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Analyze comments</a:t>
            </a:r>
          </a:p>
        </p:txBody>
      </p:sp>
      <p:sp>
        <p:nvSpPr>
          <p:cNvPr id="65" name="Rectangle 64"/>
          <p:cNvSpPr/>
          <p:nvPr/>
        </p:nvSpPr>
        <p:spPr>
          <a:xfrm>
            <a:off x="2697480" y="410820"/>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Further revisions</a:t>
            </a:r>
          </a:p>
        </p:txBody>
      </p:sp>
      <p:sp>
        <p:nvSpPr>
          <p:cNvPr id="66" name="Rectangle 65"/>
          <p:cNvSpPr/>
          <p:nvPr/>
        </p:nvSpPr>
        <p:spPr>
          <a:xfrm>
            <a:off x="4005072" y="410820"/>
            <a:ext cx="1709928"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Consult DOJ/OPM/ OMB (if needed)</a:t>
            </a:r>
          </a:p>
        </p:txBody>
      </p:sp>
      <p:sp>
        <p:nvSpPr>
          <p:cNvPr id="68" name="Rectangle 67"/>
          <p:cNvSpPr/>
          <p:nvPr/>
        </p:nvSpPr>
        <p:spPr>
          <a:xfrm>
            <a:off x="1828800" y="1706220"/>
            <a:ext cx="1905000" cy="1752600"/>
          </a:xfrm>
          <a:prstGeom prst="rect">
            <a:avLst/>
          </a:prstGeom>
          <a:solidFill>
            <a:srgbClr val="C0504D">
              <a:lumMod val="75000"/>
            </a:srgbClr>
          </a:solidFill>
          <a:ln w="25400" cap="flat" cmpd="sng" algn="ctr">
            <a:noFill/>
            <a:prstDash val="solid"/>
          </a:ln>
          <a:effectLst>
            <a:glow rad="800100">
              <a:srgbClr val="C0504D">
                <a:lumMod val="75000"/>
              </a:srgbClr>
            </a:glow>
          </a:effectLst>
        </p:spPr>
        <p:txBody>
          <a:bodyPr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Proposed </a:t>
            </a:r>
          </a:p>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Rule</a:t>
            </a:r>
          </a:p>
        </p:txBody>
      </p:sp>
      <p:sp>
        <p:nvSpPr>
          <p:cNvPr id="69" name="Rectangle 68"/>
          <p:cNvSpPr/>
          <p:nvPr/>
        </p:nvSpPr>
        <p:spPr>
          <a:xfrm>
            <a:off x="-68438"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Consult w/ DOJ, OPM</a:t>
            </a:r>
          </a:p>
        </p:txBody>
      </p:sp>
      <p:sp>
        <p:nvSpPr>
          <p:cNvPr id="70" name="Rectangle 69"/>
          <p:cNvSpPr/>
          <p:nvPr/>
        </p:nvSpPr>
        <p:spPr>
          <a:xfrm>
            <a:off x="1418687" y="4113301"/>
            <a:ext cx="2615184"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Publish Proposed Rule in Federal Register</a:t>
            </a:r>
          </a:p>
        </p:txBody>
      </p:sp>
      <p:sp>
        <p:nvSpPr>
          <p:cNvPr id="71" name="Rounded Rectangle 70"/>
          <p:cNvSpPr/>
          <p:nvPr/>
        </p:nvSpPr>
        <p:spPr>
          <a:xfrm rot="16200000">
            <a:off x="137160" y="3755910"/>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2" name="Rounded Rectangle 71"/>
          <p:cNvSpPr/>
          <p:nvPr/>
        </p:nvSpPr>
        <p:spPr>
          <a:xfrm>
            <a:off x="1192311" y="29820"/>
            <a:ext cx="331689"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3" name="Rounded Rectangle 72"/>
          <p:cNvSpPr/>
          <p:nvPr/>
        </p:nvSpPr>
        <p:spPr>
          <a:xfrm>
            <a:off x="1344711" y="109966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4" name="Rounded Rectangle 73"/>
          <p:cNvSpPr/>
          <p:nvPr/>
        </p:nvSpPr>
        <p:spPr>
          <a:xfrm>
            <a:off x="4033871" y="3850488"/>
            <a:ext cx="179289" cy="97892"/>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5" name="Rounded Rectangle 74"/>
          <p:cNvSpPr/>
          <p:nvPr/>
        </p:nvSpPr>
        <p:spPr>
          <a:xfrm>
            <a:off x="4910328" y="3861156"/>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6" name="TextBox 75"/>
          <p:cNvSpPr txBox="1"/>
          <p:nvPr/>
        </p:nvSpPr>
        <p:spPr>
          <a:xfrm>
            <a:off x="5299482" y="4051656"/>
            <a:ext cx="2226600" cy="1046440"/>
          </a:xfrm>
          <a:prstGeom prst="rect">
            <a:avLst/>
          </a:prstGeom>
          <a:solidFill>
            <a:srgbClr val="1F497D">
              <a:lumMod val="75000"/>
            </a:srgbClr>
          </a:solidFill>
          <a:effectLst>
            <a:glow rad="609600">
              <a:srgbClr val="1F497D">
                <a:lumMod val="75000"/>
              </a:srgbClr>
            </a:glow>
          </a:effectLst>
        </p:spPr>
        <p:txBody>
          <a:bodyPr wrap="square" rtlCol="0">
            <a:spAutoFit/>
          </a:bodyP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90-day OMB Review Process</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(E.O. 12866)</a:t>
            </a:r>
          </a:p>
        </p:txBody>
      </p:sp>
      <p:sp>
        <p:nvSpPr>
          <p:cNvPr id="77" name="Rounded Rectangle 76"/>
          <p:cNvSpPr/>
          <p:nvPr/>
        </p:nvSpPr>
        <p:spPr>
          <a:xfrm>
            <a:off x="3901828" y="3912781"/>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9" name="TextBox 78"/>
          <p:cNvSpPr txBox="1"/>
          <p:nvPr/>
        </p:nvSpPr>
        <p:spPr>
          <a:xfrm rot="19409672">
            <a:off x="4191815" y="3281090"/>
            <a:ext cx="970646" cy="461665"/>
          </a:xfrm>
          <a:prstGeom prst="rect">
            <a:avLst/>
          </a:prstGeom>
          <a:noFill/>
        </p:spPr>
        <p:txBody>
          <a:bodyPr wrap="square" rtlCol="0">
            <a:spAutoFit/>
          </a:bodyPr>
          <a:lstStyle/>
          <a:p>
            <a:pPr algn="ctr" defTabSz="914400"/>
            <a:r>
              <a:rPr lang="en-US" sz="1200" dirty="0" smtClean="0">
                <a:solidFill>
                  <a:prstClr val="white"/>
                </a:solidFill>
                <a:latin typeface="Franklin Gothic Book"/>
              </a:rPr>
              <a:t>Work out</a:t>
            </a:r>
          </a:p>
          <a:p>
            <a:pPr algn="ctr" defTabSz="914400"/>
            <a:r>
              <a:rPr lang="en-US" sz="1200" dirty="0" smtClean="0">
                <a:solidFill>
                  <a:prstClr val="white"/>
                </a:solidFill>
                <a:latin typeface="Franklin Gothic Book"/>
              </a:rPr>
              <a:t>differences</a:t>
            </a:r>
            <a:endParaRPr lang="en-US" sz="1200" dirty="0">
              <a:solidFill>
                <a:prstClr val="white"/>
              </a:solidFill>
              <a:latin typeface="Franklin Gothic Book"/>
            </a:endParaRPr>
          </a:p>
        </p:txBody>
      </p:sp>
      <p:cxnSp>
        <p:nvCxnSpPr>
          <p:cNvPr id="80" name="Straight Connector 79"/>
          <p:cNvCxnSpPr/>
          <p:nvPr/>
        </p:nvCxnSpPr>
        <p:spPr>
          <a:xfrm>
            <a:off x="529507" y="1309979"/>
            <a:ext cx="667513" cy="0"/>
          </a:xfrm>
          <a:prstGeom prst="line">
            <a:avLst/>
          </a:prstGeom>
          <a:noFill/>
          <a:ln w="31750" cap="flat" cmpd="sng" algn="ctr">
            <a:solidFill>
              <a:srgbClr val="8064A2"/>
            </a:solidFill>
            <a:prstDash val="solid"/>
          </a:ln>
          <a:effectLst/>
        </p:spPr>
      </p:cxnSp>
      <p:sp>
        <p:nvSpPr>
          <p:cNvPr id="81" name="TextBox 80"/>
          <p:cNvSpPr txBox="1"/>
          <p:nvPr/>
        </p:nvSpPr>
        <p:spPr>
          <a:xfrm rot="18689278">
            <a:off x="430662" y="722084"/>
            <a:ext cx="1066799" cy="523220"/>
          </a:xfrm>
          <a:prstGeom prst="rect">
            <a:avLst/>
          </a:prstGeom>
          <a:noFill/>
        </p:spPr>
        <p:txBody>
          <a:bodyPr wrap="square" rtlCol="0">
            <a:spAutoFit/>
          </a:bodyPr>
          <a:lstStyle/>
          <a:p>
            <a:pPr algn="ctr" defTabSz="914400"/>
            <a:r>
              <a:rPr lang="en-US" sz="1400" dirty="0" smtClean="0">
                <a:solidFill>
                  <a:prstClr val="white"/>
                </a:solidFill>
                <a:effectLst>
                  <a:outerShdw blurRad="38100" dist="38100" dir="2700000" algn="tl">
                    <a:srgbClr val="000000">
                      <a:alpha val="43137"/>
                    </a:srgbClr>
                  </a:outerShdw>
                </a:effectLst>
                <a:latin typeface="Franklin Gothic Book"/>
              </a:rPr>
              <a:t>Receive comments</a:t>
            </a:r>
            <a:endParaRPr lang="en-US" sz="1400" dirty="0">
              <a:solidFill>
                <a:prstClr val="white"/>
              </a:solidFill>
              <a:effectLst>
                <a:outerShdw blurRad="38100" dist="38100" dir="2700000" algn="tl">
                  <a:srgbClr val="000000">
                    <a:alpha val="43137"/>
                  </a:srgbClr>
                </a:outerShdw>
              </a:effectLst>
              <a:latin typeface="Franklin Gothic Book"/>
            </a:endParaRPr>
          </a:p>
        </p:txBody>
      </p:sp>
      <p:cxnSp>
        <p:nvCxnSpPr>
          <p:cNvPr id="82" name="Straight Connector 81"/>
          <p:cNvCxnSpPr/>
          <p:nvPr/>
        </p:nvCxnSpPr>
        <p:spPr>
          <a:xfrm>
            <a:off x="539495" y="3918131"/>
            <a:ext cx="657525" cy="7034"/>
          </a:xfrm>
          <a:prstGeom prst="line">
            <a:avLst/>
          </a:prstGeom>
          <a:noFill/>
          <a:ln w="31750" cap="flat" cmpd="sng" algn="ctr">
            <a:solidFill>
              <a:srgbClr val="8064A2"/>
            </a:solidFill>
            <a:prstDash val="solid"/>
          </a:ln>
          <a:effectLst/>
        </p:spPr>
      </p:cxnSp>
      <p:sp>
        <p:nvSpPr>
          <p:cNvPr id="83" name="Rounded Rectangle 82"/>
          <p:cNvSpPr/>
          <p:nvPr/>
        </p:nvSpPr>
        <p:spPr>
          <a:xfrm>
            <a:off x="1207008" y="375523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42" name="Oval 41"/>
          <p:cNvSpPr>
            <a:spLocks noChangeAspect="1"/>
          </p:cNvSpPr>
          <p:nvPr/>
        </p:nvSpPr>
        <p:spPr>
          <a:xfrm>
            <a:off x="3936436" y="5283048"/>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45" name="Oval 44"/>
          <p:cNvSpPr>
            <a:spLocks noChangeAspect="1"/>
          </p:cNvSpPr>
          <p:nvPr/>
        </p:nvSpPr>
        <p:spPr>
          <a:xfrm>
            <a:off x="7629388" y="3162925"/>
            <a:ext cx="905256" cy="905256"/>
          </a:xfrm>
          <a:prstGeom prst="ellipse">
            <a:avLst/>
          </a:prstGeom>
          <a:solidFill>
            <a:srgbClr val="00B050"/>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78" name="Oval 77"/>
          <p:cNvSpPr>
            <a:spLocks noChangeAspect="1"/>
          </p:cNvSpPr>
          <p:nvPr/>
        </p:nvSpPr>
        <p:spPr>
          <a:xfrm>
            <a:off x="534206" y="3797259"/>
            <a:ext cx="905256" cy="905256"/>
          </a:xfrm>
          <a:prstGeom prst="ellipse">
            <a:avLst/>
          </a:prstGeom>
          <a:solidFill>
            <a:srgbClr val="FFFF00">
              <a:alpha val="40000"/>
            </a:srgbClr>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
        <p:nvSpPr>
          <p:cNvPr id="85" name="Oval 84"/>
          <p:cNvSpPr>
            <a:spLocks noChangeAspect="1"/>
          </p:cNvSpPr>
          <p:nvPr/>
        </p:nvSpPr>
        <p:spPr>
          <a:xfrm>
            <a:off x="2909507" y="307379"/>
            <a:ext cx="904804" cy="904804"/>
          </a:xfrm>
          <a:prstGeom prst="ellipse">
            <a:avLst/>
          </a:prstGeom>
          <a:solidFill>
            <a:srgbClr val="FF0000">
              <a:alpha val="40000"/>
            </a:srgbClr>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86" name="Rounded Rectangle 85"/>
          <p:cNvSpPr/>
          <p:nvPr/>
        </p:nvSpPr>
        <p:spPr>
          <a:xfrm>
            <a:off x="6642725" y="220040"/>
            <a:ext cx="2079656" cy="1586504"/>
          </a:xfrm>
          <a:prstGeom prst="roundRect">
            <a:avLst/>
          </a:prstGeom>
          <a:solidFill>
            <a:srgbClr val="FFFF00"/>
          </a:solidFill>
          <a:ln w="3175">
            <a:solidFill>
              <a:schemeClr val="bg1">
                <a:lumMod val="50000"/>
              </a:schemeClr>
            </a:solidFill>
          </a:ln>
          <a:effectLst>
            <a:glow rad="1587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lumMod val="75000"/>
                    <a:lumOff val="25000"/>
                  </a:prstClr>
                </a:solidFill>
                <a:latin typeface="Franklin Gothic Book"/>
              </a:rPr>
              <a:t>Final Rule Published</a:t>
            </a:r>
            <a:endParaRPr lang="en-US" sz="2000" dirty="0">
              <a:solidFill>
                <a:prstClr val="black">
                  <a:lumMod val="75000"/>
                  <a:lumOff val="25000"/>
                </a:prstClr>
              </a:solidFill>
              <a:latin typeface="Franklin Gothic Book"/>
            </a:endParaRPr>
          </a:p>
        </p:txBody>
      </p:sp>
      <p:sp>
        <p:nvSpPr>
          <p:cNvPr id="67" name="Rectangle 66"/>
          <p:cNvSpPr/>
          <p:nvPr/>
        </p:nvSpPr>
        <p:spPr>
          <a:xfrm>
            <a:off x="5715000" y="410820"/>
            <a:ext cx="927724"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Tree>
    <p:extLst>
      <p:ext uri="{BB962C8B-B14F-4D97-AF65-F5344CB8AC3E}">
        <p14:creationId xmlns:p14="http://schemas.microsoft.com/office/powerpoint/2010/main" val="131683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8.33333E-6 -1.11111E-6 L -0.03836 -0.02963 L -0.2559 -0.03101 " pathEditMode="relative" ptsTypes="AAA">
                                      <p:cBhvr>
                                        <p:cTn id="6" dur="2000" fill="hold"/>
                                        <p:tgtEl>
                                          <p:spTgt spid="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4928560" y="5397348"/>
            <a:ext cx="1536193" cy="676656"/>
          </a:xfrm>
          <a:prstGeom prst="rect">
            <a:avLst/>
          </a:prstGeom>
          <a:solidFill>
            <a:srgbClr val="4F81BD"/>
          </a:solidFill>
          <a:ln w="12700" cap="flat" cmpd="sng" algn="ctr">
            <a:solidFill>
              <a:sysClr val="window" lastClr="FFFFFF">
                <a:lumMod val="50000"/>
              </a:sysClr>
            </a:solidFill>
            <a:prstDash val="solid"/>
          </a:ln>
          <a:effectLst/>
        </p:spPr>
        <p:txBody>
          <a:bodyPr lIns="0" rIns="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Submit in ROCIS; OMB receives</a:t>
            </a:r>
          </a:p>
        </p:txBody>
      </p:sp>
      <p:sp>
        <p:nvSpPr>
          <p:cNvPr id="44" name="Rectangle 43"/>
          <p:cNvSpPr/>
          <p:nvPr/>
        </p:nvSpPr>
        <p:spPr>
          <a:xfrm>
            <a:off x="3849568" y="5397348"/>
            <a:ext cx="10789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6" name="Rectangle 45"/>
          <p:cNvSpPr/>
          <p:nvPr/>
        </p:nvSpPr>
        <p:spPr>
          <a:xfrm>
            <a:off x="1239154" y="5397348"/>
            <a:ext cx="1307592" cy="676656"/>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sz="1600" kern="0" dirty="0" smtClean="0">
              <a:solidFill>
                <a:prstClr val="white"/>
              </a:solidFill>
              <a:effectLst>
                <a:outerShdw blurRad="38100" dist="38100" dir="2700000" algn="tl">
                  <a:srgbClr val="000000">
                    <a:alpha val="43137"/>
                  </a:srgbClr>
                </a:outerShdw>
              </a:effectLst>
              <a:latin typeface="Franklin Gothic Book"/>
            </a:endParaRPr>
          </a:p>
        </p:txBody>
      </p:sp>
      <p:sp>
        <p:nvSpPr>
          <p:cNvPr id="47" name="Rectangle 46"/>
          <p:cNvSpPr/>
          <p:nvPr/>
        </p:nvSpPr>
        <p:spPr>
          <a:xfrm>
            <a:off x="2541977" y="5397348"/>
            <a:ext cx="1307592"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Call w/ OMB</a:t>
            </a:r>
          </a:p>
        </p:txBody>
      </p:sp>
      <p:sp>
        <p:nvSpPr>
          <p:cNvPr id="48" name="Rectangle 47"/>
          <p:cNvSpPr/>
          <p:nvPr/>
        </p:nvSpPr>
        <p:spPr>
          <a:xfrm>
            <a:off x="6464951" y="5397348"/>
            <a:ext cx="1307450"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draft to agencies</a:t>
            </a:r>
          </a:p>
        </p:txBody>
      </p:sp>
      <p:sp>
        <p:nvSpPr>
          <p:cNvPr id="49" name="Circular Arrow 48"/>
          <p:cNvSpPr/>
          <p:nvPr/>
        </p:nvSpPr>
        <p:spPr>
          <a:xfrm rot="21333971" flipV="1">
            <a:off x="6787339" y="4177879"/>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0" name="Rectangle 49"/>
          <p:cNvSpPr/>
          <p:nvPr/>
        </p:nvSpPr>
        <p:spPr>
          <a:xfrm rot="5249000">
            <a:off x="7644384" y="4226916"/>
            <a:ext cx="1307592" cy="676656"/>
          </a:xfrm>
          <a:prstGeom prst="rect">
            <a:avLst/>
          </a:prstGeom>
          <a:solidFill>
            <a:srgbClr val="9BBB59"/>
          </a:solidFill>
          <a:ln w="12700" cap="flat" cmpd="sng" algn="ctr">
            <a:solidFill>
              <a:sysClr val="window" lastClr="FFFFFF">
                <a:lumMod val="50000"/>
              </a:sysClr>
            </a:solidFill>
            <a:prstDash val="solid"/>
          </a:ln>
          <a:effectLst/>
        </p:spPr>
        <p:txBody>
          <a:bodyPr lIns="91440" rIns="91440"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Agencies respond to OMB</a:t>
            </a:r>
          </a:p>
        </p:txBody>
      </p:sp>
      <p:sp>
        <p:nvSpPr>
          <p:cNvPr id="51" name="Rectangle 50"/>
          <p:cNvSpPr/>
          <p:nvPr/>
        </p:nvSpPr>
        <p:spPr>
          <a:xfrm>
            <a:off x="5116905" y="3038196"/>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Respond to OMB; OMB shares w/ </a:t>
            </a:r>
            <a:r>
              <a:rPr lang="en-US" sz="1400" kern="0" dirty="0" err="1" smtClean="0">
                <a:solidFill>
                  <a:prstClr val="white"/>
                </a:solidFill>
                <a:effectLst>
                  <a:outerShdw blurRad="38100" dist="38100" dir="2700000" algn="tl">
                    <a:srgbClr val="000000">
                      <a:alpha val="43137"/>
                    </a:srgbClr>
                  </a:outerShdw>
                </a:effectLst>
                <a:latin typeface="Franklin Gothic Book"/>
              </a:rPr>
              <a:t>agy</a:t>
            </a:r>
            <a:endParaRPr lang="en-US" sz="1400" kern="0" dirty="0" smtClean="0">
              <a:solidFill>
                <a:prstClr val="white"/>
              </a:solidFill>
              <a:effectLst>
                <a:outerShdw blurRad="38100" dist="38100" dir="2700000" algn="tl">
                  <a:srgbClr val="000000">
                    <a:alpha val="43137"/>
                  </a:srgbClr>
                </a:outerShdw>
              </a:effectLst>
              <a:latin typeface="Franklin Gothic Book"/>
            </a:endParaRPr>
          </a:p>
        </p:txBody>
      </p:sp>
      <p:sp>
        <p:nvSpPr>
          <p:cNvPr id="52" name="Circular Arrow 51"/>
          <p:cNvSpPr/>
          <p:nvPr/>
        </p:nvSpPr>
        <p:spPr>
          <a:xfrm rot="15871422" flipV="1">
            <a:off x="6711718" y="2934718"/>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3" name="Rectangle 52"/>
          <p:cNvSpPr/>
          <p:nvPr/>
        </p:nvSpPr>
        <p:spPr>
          <a:xfrm>
            <a:off x="6427432" y="3038196"/>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OMB sends comments to OGE</a:t>
            </a:r>
          </a:p>
        </p:txBody>
      </p:sp>
      <p:sp>
        <p:nvSpPr>
          <p:cNvPr id="54" name="Circular Arrow 53"/>
          <p:cNvSpPr/>
          <p:nvPr/>
        </p:nvSpPr>
        <p:spPr>
          <a:xfrm rot="10560000" flipV="1">
            <a:off x="4127986" y="2946756"/>
            <a:ext cx="1977839" cy="1991559"/>
          </a:xfrm>
          <a:prstGeom prst="circularArrow">
            <a:avLst>
              <a:gd name="adj1" fmla="val 34064"/>
              <a:gd name="adj2" fmla="val 244018"/>
              <a:gd name="adj3" fmla="val 21100681"/>
              <a:gd name="adj4" fmla="val 15977727"/>
              <a:gd name="adj5" fmla="val 21798"/>
            </a:avLst>
          </a:prstGeom>
          <a:solidFill>
            <a:srgbClr val="1F497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5" name="Circular Arrow 54"/>
          <p:cNvSpPr/>
          <p:nvPr/>
        </p:nvSpPr>
        <p:spPr>
          <a:xfrm rot="16421243" flipH="1" flipV="1">
            <a:off x="3002554" y="2901442"/>
            <a:ext cx="1977839" cy="1991559"/>
          </a:xfrm>
          <a:prstGeom prst="circularArrow">
            <a:avLst>
              <a:gd name="adj1" fmla="val 34064"/>
              <a:gd name="adj2" fmla="val 244018"/>
              <a:gd name="adj3" fmla="val 21100681"/>
              <a:gd name="adj4" fmla="val 15977727"/>
              <a:gd name="adj5" fmla="val 21798"/>
            </a:avLst>
          </a:prstGeom>
          <a:solidFill>
            <a:srgbClr val="4F81BD"/>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6" name="Circular Arrow 55"/>
          <p:cNvSpPr/>
          <p:nvPr/>
        </p:nvSpPr>
        <p:spPr>
          <a:xfrm rot="232388" flipH="1" flipV="1">
            <a:off x="429768" y="2891641"/>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7" name="Rectangle 56"/>
          <p:cNvSpPr/>
          <p:nvPr/>
        </p:nvSpPr>
        <p:spPr>
          <a:xfrm rot="16200000">
            <a:off x="-444329" y="2283816"/>
            <a:ext cx="2615186" cy="667512"/>
          </a:xfrm>
          <a:prstGeom prst="rect">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60-day public </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comment period </a:t>
            </a:r>
          </a:p>
        </p:txBody>
      </p:sp>
      <p:sp>
        <p:nvSpPr>
          <p:cNvPr id="58" name="Rectangle 57"/>
          <p:cNvSpPr/>
          <p:nvPr/>
        </p:nvSpPr>
        <p:spPr>
          <a:xfrm>
            <a:off x="7468324" y="2652444"/>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59" name="Rectangle 58"/>
          <p:cNvSpPr/>
          <p:nvPr/>
        </p:nvSpPr>
        <p:spPr>
          <a:xfrm>
            <a:off x="3869702" y="4798207"/>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0" name="Rectangle 59"/>
          <p:cNvSpPr/>
          <p:nvPr/>
        </p:nvSpPr>
        <p:spPr>
          <a:xfrm rot="5244817">
            <a:off x="8600532" y="4938631"/>
            <a:ext cx="53340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1" name="Rectangle 60"/>
          <p:cNvSpPr/>
          <p:nvPr/>
        </p:nvSpPr>
        <p:spPr>
          <a:xfrm rot="5400000" flipH="1">
            <a:off x="7434072" y="3659988"/>
            <a:ext cx="255320" cy="381000"/>
          </a:xfrm>
          <a:prstGeom prst="rect">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2" name="Rounded Rectangle 61"/>
          <p:cNvSpPr/>
          <p:nvPr/>
        </p:nvSpPr>
        <p:spPr>
          <a:xfrm rot="16020000">
            <a:off x="7580376" y="4866996"/>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3" name="Circular Arrow 62"/>
          <p:cNvSpPr/>
          <p:nvPr/>
        </p:nvSpPr>
        <p:spPr>
          <a:xfrm rot="5646596" flipH="1" flipV="1">
            <a:off x="442080" y="314200"/>
            <a:ext cx="1977839" cy="1991559"/>
          </a:xfrm>
          <a:prstGeom prst="circularArrow">
            <a:avLst>
              <a:gd name="adj1" fmla="val 34064"/>
              <a:gd name="adj2" fmla="val 244018"/>
              <a:gd name="adj3" fmla="val 21100681"/>
              <a:gd name="adj4" fmla="val 15977727"/>
              <a:gd name="adj5" fmla="val 21798"/>
            </a:avLst>
          </a:prstGeom>
          <a:solidFill>
            <a:srgbClr val="8064A2"/>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64" name="Rectangle 63"/>
          <p:cNvSpPr/>
          <p:nvPr/>
        </p:nvSpPr>
        <p:spPr>
          <a:xfrm>
            <a:off x="1389888" y="410820"/>
            <a:ext cx="1307592" cy="676656"/>
          </a:xfrm>
          <a:prstGeom prst="rect">
            <a:avLst/>
          </a:prstGeom>
          <a:solidFill>
            <a:srgbClr val="4BACC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Analyze comments</a:t>
            </a:r>
          </a:p>
        </p:txBody>
      </p:sp>
      <p:sp>
        <p:nvSpPr>
          <p:cNvPr id="65" name="Rectangle 64"/>
          <p:cNvSpPr/>
          <p:nvPr/>
        </p:nvSpPr>
        <p:spPr>
          <a:xfrm>
            <a:off x="2697480" y="410820"/>
            <a:ext cx="1307592" cy="676656"/>
          </a:xfrm>
          <a:prstGeom prst="rect">
            <a:avLst/>
          </a:prstGeom>
          <a:solidFill>
            <a:srgbClr val="9BBB59"/>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Further revisions</a:t>
            </a:r>
          </a:p>
        </p:txBody>
      </p:sp>
      <p:sp>
        <p:nvSpPr>
          <p:cNvPr id="66" name="Rectangle 65"/>
          <p:cNvSpPr/>
          <p:nvPr/>
        </p:nvSpPr>
        <p:spPr>
          <a:xfrm>
            <a:off x="4005072" y="410820"/>
            <a:ext cx="1709928"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400" kern="0" dirty="0" smtClean="0">
                <a:solidFill>
                  <a:prstClr val="white"/>
                </a:solidFill>
                <a:effectLst>
                  <a:outerShdw blurRad="38100" dist="38100" dir="2700000" algn="tl">
                    <a:srgbClr val="000000">
                      <a:alpha val="43137"/>
                    </a:srgbClr>
                  </a:outerShdw>
                </a:effectLst>
                <a:latin typeface="Franklin Gothic Book"/>
              </a:rPr>
              <a:t>Consult DOJ/OPM/ OMB (if needed)</a:t>
            </a:r>
          </a:p>
        </p:txBody>
      </p:sp>
      <p:sp>
        <p:nvSpPr>
          <p:cNvPr id="68" name="Rectangle 67"/>
          <p:cNvSpPr/>
          <p:nvPr/>
        </p:nvSpPr>
        <p:spPr>
          <a:xfrm>
            <a:off x="1828800" y="1706220"/>
            <a:ext cx="1905000" cy="1752600"/>
          </a:xfrm>
          <a:prstGeom prst="rect">
            <a:avLst/>
          </a:prstGeom>
          <a:solidFill>
            <a:srgbClr val="C0504D">
              <a:lumMod val="75000"/>
            </a:srgbClr>
          </a:solidFill>
          <a:ln w="25400" cap="flat" cmpd="sng" algn="ctr">
            <a:noFill/>
            <a:prstDash val="solid"/>
          </a:ln>
          <a:effectLst>
            <a:glow rad="800100">
              <a:srgbClr val="C0504D">
                <a:lumMod val="75000"/>
              </a:srgbClr>
            </a:glow>
          </a:effectLst>
        </p:spPr>
        <p:txBody>
          <a:bodyPr rtlCol="0" anchor="ct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Proposed </a:t>
            </a:r>
          </a:p>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Rule</a:t>
            </a:r>
          </a:p>
        </p:txBody>
      </p:sp>
      <p:sp>
        <p:nvSpPr>
          <p:cNvPr id="69" name="Rectangle 68"/>
          <p:cNvSpPr/>
          <p:nvPr/>
        </p:nvSpPr>
        <p:spPr>
          <a:xfrm>
            <a:off x="-68438" y="5397348"/>
            <a:ext cx="1307592"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Consult w/ DOJ, OPM</a:t>
            </a:r>
          </a:p>
        </p:txBody>
      </p:sp>
      <p:sp>
        <p:nvSpPr>
          <p:cNvPr id="70" name="Rectangle 69"/>
          <p:cNvSpPr/>
          <p:nvPr/>
        </p:nvSpPr>
        <p:spPr>
          <a:xfrm>
            <a:off x="1418687" y="4113301"/>
            <a:ext cx="2615184" cy="676656"/>
          </a:xfrm>
          <a:prstGeom prst="rect">
            <a:avLst/>
          </a:prstGeom>
          <a:solidFill>
            <a:srgbClr val="C0504D"/>
          </a:solidFill>
          <a:ln w="12700" cap="flat" cmpd="sng" algn="ctr">
            <a:solidFill>
              <a:sysClr val="window" lastClr="FFFFFF">
                <a:lumMod val="50000"/>
              </a:sysClr>
            </a:solidFill>
            <a:prstDash val="solid"/>
          </a:ln>
          <a:effectLst/>
        </p:spPr>
        <p:txBody>
          <a:bodyPr rtlCol="0" anchor="ctr"/>
          <a:lstStyle/>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Publish Proposed Rule in Federal Register</a:t>
            </a:r>
          </a:p>
        </p:txBody>
      </p:sp>
      <p:sp>
        <p:nvSpPr>
          <p:cNvPr id="71" name="Rounded Rectangle 70"/>
          <p:cNvSpPr/>
          <p:nvPr/>
        </p:nvSpPr>
        <p:spPr>
          <a:xfrm rot="16200000">
            <a:off x="137160" y="3755910"/>
            <a:ext cx="396898"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2" name="Rounded Rectangle 71"/>
          <p:cNvSpPr/>
          <p:nvPr/>
        </p:nvSpPr>
        <p:spPr>
          <a:xfrm>
            <a:off x="1192311" y="29820"/>
            <a:ext cx="331689" cy="3810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3" name="Rounded Rectangle 72"/>
          <p:cNvSpPr/>
          <p:nvPr/>
        </p:nvSpPr>
        <p:spPr>
          <a:xfrm>
            <a:off x="1344711" y="109966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4" name="Rounded Rectangle 73"/>
          <p:cNvSpPr/>
          <p:nvPr/>
        </p:nvSpPr>
        <p:spPr>
          <a:xfrm>
            <a:off x="4033871" y="3850488"/>
            <a:ext cx="179289" cy="97892"/>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5" name="Rounded Rectangle 74"/>
          <p:cNvSpPr/>
          <p:nvPr/>
        </p:nvSpPr>
        <p:spPr>
          <a:xfrm>
            <a:off x="4910328" y="3861156"/>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6" name="TextBox 75"/>
          <p:cNvSpPr txBox="1"/>
          <p:nvPr/>
        </p:nvSpPr>
        <p:spPr>
          <a:xfrm>
            <a:off x="5299482" y="4051656"/>
            <a:ext cx="2226600" cy="1046440"/>
          </a:xfrm>
          <a:prstGeom prst="rect">
            <a:avLst/>
          </a:prstGeom>
          <a:solidFill>
            <a:srgbClr val="1F497D">
              <a:lumMod val="75000"/>
            </a:srgbClr>
          </a:solidFill>
          <a:effectLst>
            <a:glow rad="609600">
              <a:srgbClr val="1F497D">
                <a:lumMod val="75000"/>
              </a:srgbClr>
            </a:glow>
          </a:effectLst>
        </p:spPr>
        <p:txBody>
          <a:bodyPr wrap="square" rtlCol="0">
            <a:spAutoFit/>
          </a:bodyPr>
          <a:lstStyle/>
          <a:p>
            <a:pPr algn="ctr" defTabSz="914400">
              <a:defRPr/>
            </a:pPr>
            <a:r>
              <a:rPr lang="en-US" sz="2200" kern="0" dirty="0" smtClean="0">
                <a:solidFill>
                  <a:prstClr val="white"/>
                </a:solidFill>
                <a:effectLst>
                  <a:outerShdw blurRad="38100" dist="38100" dir="2700000" algn="tl">
                    <a:srgbClr val="000000">
                      <a:alpha val="43137"/>
                    </a:srgbClr>
                  </a:outerShdw>
                </a:effectLst>
                <a:latin typeface="Franklin Gothic Book"/>
              </a:rPr>
              <a:t>90-day OMB Review Process</a:t>
            </a:r>
          </a:p>
          <a:p>
            <a:pPr algn="ctr" defTabSz="914400">
              <a:defRPr/>
            </a:pPr>
            <a:r>
              <a:rPr lang="en-US" sz="1600" kern="0" dirty="0" smtClean="0">
                <a:solidFill>
                  <a:prstClr val="white"/>
                </a:solidFill>
                <a:effectLst>
                  <a:outerShdw blurRad="38100" dist="38100" dir="2700000" algn="tl">
                    <a:srgbClr val="000000">
                      <a:alpha val="43137"/>
                    </a:srgbClr>
                  </a:outerShdw>
                </a:effectLst>
                <a:latin typeface="Franklin Gothic Book"/>
              </a:rPr>
              <a:t>(E.O. 12866)</a:t>
            </a:r>
          </a:p>
        </p:txBody>
      </p:sp>
      <p:sp>
        <p:nvSpPr>
          <p:cNvPr id="77" name="Rounded Rectangle 76"/>
          <p:cNvSpPr/>
          <p:nvPr/>
        </p:nvSpPr>
        <p:spPr>
          <a:xfrm>
            <a:off x="3901828" y="3912781"/>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79" name="TextBox 78"/>
          <p:cNvSpPr txBox="1"/>
          <p:nvPr/>
        </p:nvSpPr>
        <p:spPr>
          <a:xfrm rot="19409672">
            <a:off x="4191815" y="3281090"/>
            <a:ext cx="970646" cy="461665"/>
          </a:xfrm>
          <a:prstGeom prst="rect">
            <a:avLst/>
          </a:prstGeom>
          <a:noFill/>
        </p:spPr>
        <p:txBody>
          <a:bodyPr wrap="square" rtlCol="0">
            <a:spAutoFit/>
          </a:bodyPr>
          <a:lstStyle/>
          <a:p>
            <a:pPr algn="ctr" defTabSz="914400"/>
            <a:r>
              <a:rPr lang="en-US" sz="1200" dirty="0" smtClean="0">
                <a:solidFill>
                  <a:prstClr val="white"/>
                </a:solidFill>
                <a:latin typeface="Franklin Gothic Book"/>
              </a:rPr>
              <a:t>Work out</a:t>
            </a:r>
          </a:p>
          <a:p>
            <a:pPr algn="ctr" defTabSz="914400"/>
            <a:r>
              <a:rPr lang="en-US" sz="1200" dirty="0" smtClean="0">
                <a:solidFill>
                  <a:prstClr val="white"/>
                </a:solidFill>
                <a:latin typeface="Franklin Gothic Book"/>
              </a:rPr>
              <a:t>differences</a:t>
            </a:r>
            <a:endParaRPr lang="en-US" sz="1200" dirty="0">
              <a:solidFill>
                <a:prstClr val="white"/>
              </a:solidFill>
              <a:latin typeface="Franklin Gothic Book"/>
            </a:endParaRPr>
          </a:p>
        </p:txBody>
      </p:sp>
      <p:cxnSp>
        <p:nvCxnSpPr>
          <p:cNvPr id="80" name="Straight Connector 79"/>
          <p:cNvCxnSpPr/>
          <p:nvPr/>
        </p:nvCxnSpPr>
        <p:spPr>
          <a:xfrm>
            <a:off x="529507" y="1309979"/>
            <a:ext cx="667513" cy="0"/>
          </a:xfrm>
          <a:prstGeom prst="line">
            <a:avLst/>
          </a:prstGeom>
          <a:noFill/>
          <a:ln w="31750" cap="flat" cmpd="sng" algn="ctr">
            <a:solidFill>
              <a:srgbClr val="8064A2"/>
            </a:solidFill>
            <a:prstDash val="solid"/>
          </a:ln>
          <a:effectLst/>
        </p:spPr>
      </p:cxnSp>
      <p:sp>
        <p:nvSpPr>
          <p:cNvPr id="81" name="TextBox 80"/>
          <p:cNvSpPr txBox="1"/>
          <p:nvPr/>
        </p:nvSpPr>
        <p:spPr>
          <a:xfrm rot="18689278">
            <a:off x="430662" y="722084"/>
            <a:ext cx="1066799" cy="523220"/>
          </a:xfrm>
          <a:prstGeom prst="rect">
            <a:avLst/>
          </a:prstGeom>
          <a:noFill/>
        </p:spPr>
        <p:txBody>
          <a:bodyPr wrap="square" rtlCol="0">
            <a:spAutoFit/>
          </a:bodyPr>
          <a:lstStyle/>
          <a:p>
            <a:pPr algn="ctr" defTabSz="914400"/>
            <a:r>
              <a:rPr lang="en-US" sz="1400" dirty="0" smtClean="0">
                <a:solidFill>
                  <a:prstClr val="white"/>
                </a:solidFill>
                <a:effectLst>
                  <a:outerShdw blurRad="38100" dist="38100" dir="2700000" algn="tl">
                    <a:srgbClr val="000000">
                      <a:alpha val="43137"/>
                    </a:srgbClr>
                  </a:outerShdw>
                </a:effectLst>
                <a:latin typeface="Franklin Gothic Book"/>
              </a:rPr>
              <a:t>Receive comments</a:t>
            </a:r>
            <a:endParaRPr lang="en-US" sz="1400" dirty="0">
              <a:solidFill>
                <a:prstClr val="white"/>
              </a:solidFill>
              <a:effectLst>
                <a:outerShdw blurRad="38100" dist="38100" dir="2700000" algn="tl">
                  <a:srgbClr val="000000">
                    <a:alpha val="43137"/>
                  </a:srgbClr>
                </a:outerShdw>
              </a:effectLst>
              <a:latin typeface="Franklin Gothic Book"/>
            </a:endParaRPr>
          </a:p>
        </p:txBody>
      </p:sp>
      <p:cxnSp>
        <p:nvCxnSpPr>
          <p:cNvPr id="82" name="Straight Connector 81"/>
          <p:cNvCxnSpPr/>
          <p:nvPr/>
        </p:nvCxnSpPr>
        <p:spPr>
          <a:xfrm>
            <a:off x="539495" y="3918131"/>
            <a:ext cx="657525" cy="7034"/>
          </a:xfrm>
          <a:prstGeom prst="line">
            <a:avLst/>
          </a:prstGeom>
          <a:noFill/>
          <a:ln w="31750" cap="flat" cmpd="sng" algn="ctr">
            <a:solidFill>
              <a:srgbClr val="8064A2"/>
            </a:solidFill>
            <a:prstDash val="solid"/>
          </a:ln>
          <a:effectLst/>
        </p:spPr>
      </p:cxnSp>
      <p:sp>
        <p:nvSpPr>
          <p:cNvPr id="83" name="Rounded Rectangle 82"/>
          <p:cNvSpPr/>
          <p:nvPr/>
        </p:nvSpPr>
        <p:spPr>
          <a:xfrm>
            <a:off x="1207008" y="3755238"/>
            <a:ext cx="179289" cy="190500"/>
          </a:xfrm>
          <a:prstGeom prst="roundRect">
            <a:avLst>
              <a:gd name="adj" fmla="val 10746"/>
            </a:avLst>
          </a:prstGeom>
          <a:solidFill>
            <a:schemeClr val="bg1"/>
          </a:solidFill>
          <a:ln w="25400" cap="flat" cmpd="sng" algn="ctr">
            <a:noFill/>
            <a:prstDash val="solid"/>
          </a:ln>
          <a:effectLst/>
        </p:spPr>
        <p:txBody>
          <a:bodyPr rtlCol="0" anchor="ctr"/>
          <a:lstStyle/>
          <a:p>
            <a:pPr algn="ctr" defTabSz="914400">
              <a:defRPr/>
            </a:pPr>
            <a:endParaRPr lang="en-US" kern="0" smtClean="0">
              <a:solidFill>
                <a:prstClr val="white"/>
              </a:solidFill>
              <a:latin typeface="Franklin Gothic Book"/>
            </a:endParaRPr>
          </a:p>
        </p:txBody>
      </p:sp>
      <p:sp>
        <p:nvSpPr>
          <p:cNvPr id="42" name="Oval 41"/>
          <p:cNvSpPr>
            <a:spLocks noChangeAspect="1"/>
          </p:cNvSpPr>
          <p:nvPr/>
        </p:nvSpPr>
        <p:spPr>
          <a:xfrm>
            <a:off x="3936436" y="5283048"/>
            <a:ext cx="905256" cy="905256"/>
          </a:xfrm>
          <a:prstGeom prst="ellipse">
            <a:avLst/>
          </a:prstGeom>
          <a:solidFill>
            <a:srgbClr val="0070C0"/>
          </a:solidFill>
          <a:ln w="25400" cap="flat" cmpd="sng" algn="ctr">
            <a:solidFill>
              <a:srgbClr val="0070C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2634</a:t>
            </a:r>
          </a:p>
        </p:txBody>
      </p:sp>
      <p:sp>
        <p:nvSpPr>
          <p:cNvPr id="45" name="Oval 44"/>
          <p:cNvSpPr>
            <a:spLocks noChangeAspect="1"/>
          </p:cNvSpPr>
          <p:nvPr/>
        </p:nvSpPr>
        <p:spPr>
          <a:xfrm>
            <a:off x="5288849" y="2945162"/>
            <a:ext cx="905256" cy="905256"/>
          </a:xfrm>
          <a:prstGeom prst="ellipse">
            <a:avLst/>
          </a:prstGeom>
          <a:solidFill>
            <a:srgbClr val="00B050">
              <a:alpha val="40000"/>
            </a:srgbClr>
          </a:solidFill>
          <a:ln w="25400" cap="flat" cmpd="sng" algn="ctr">
            <a:solidFill>
              <a:srgbClr val="00B050"/>
            </a:solidFill>
            <a:prstDash val="solid"/>
          </a:ln>
          <a:effectLst/>
          <a:scene3d>
            <a:camera prst="orthographicFront">
              <a:rot lat="19800000" lon="0" rev="0"/>
            </a:camera>
            <a:lightRig rig="threePt" dir="t"/>
          </a:scene3d>
          <a:sp3d>
            <a:bevelT/>
          </a:sp3d>
        </p:spPr>
        <p:txBody>
          <a:bodyPr rtlCol="0" anchor="ctr"/>
          <a:lstStyle/>
          <a:p>
            <a:pPr algn="ctr" defTabSz="914400">
              <a:defRPr/>
            </a:pPr>
            <a:r>
              <a:rPr lang="en-US" sz="1600" kern="0" dirty="0" smtClean="0">
                <a:solidFill>
                  <a:prstClr val="black"/>
                </a:solidFill>
                <a:effectLst>
                  <a:outerShdw blurRad="38100" dist="38100" dir="2700000" algn="tl">
                    <a:srgbClr val="000000">
                      <a:alpha val="43137"/>
                    </a:srgbClr>
                  </a:outerShdw>
                </a:effectLst>
                <a:latin typeface="Franklin Gothic Book"/>
              </a:rPr>
              <a:t>2638</a:t>
            </a:r>
          </a:p>
        </p:txBody>
      </p:sp>
      <p:sp>
        <p:nvSpPr>
          <p:cNvPr id="78" name="Oval 77"/>
          <p:cNvSpPr>
            <a:spLocks noChangeAspect="1"/>
          </p:cNvSpPr>
          <p:nvPr/>
        </p:nvSpPr>
        <p:spPr>
          <a:xfrm>
            <a:off x="534206" y="3797259"/>
            <a:ext cx="905256" cy="905256"/>
          </a:xfrm>
          <a:prstGeom prst="ellipse">
            <a:avLst/>
          </a:prstGeom>
          <a:solidFill>
            <a:srgbClr val="FFFF00">
              <a:alpha val="40000"/>
            </a:srgbClr>
          </a:solidFill>
          <a:ln w="25400" cap="flat" cmpd="sng" algn="ctr">
            <a:solidFill>
              <a:srgbClr val="FFFF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F</a:t>
            </a:r>
          </a:p>
        </p:txBody>
      </p:sp>
      <p:sp>
        <p:nvSpPr>
          <p:cNvPr id="85" name="Oval 84"/>
          <p:cNvSpPr>
            <a:spLocks noChangeAspect="1"/>
          </p:cNvSpPr>
          <p:nvPr/>
        </p:nvSpPr>
        <p:spPr>
          <a:xfrm>
            <a:off x="2909507" y="307379"/>
            <a:ext cx="904804" cy="904804"/>
          </a:xfrm>
          <a:prstGeom prst="ellipse">
            <a:avLst/>
          </a:prstGeom>
          <a:solidFill>
            <a:srgbClr val="FF0000">
              <a:alpha val="40000"/>
            </a:srgbClr>
          </a:solidFill>
          <a:ln w="25400" cap="flat" cmpd="sng" algn="ctr">
            <a:solidFill>
              <a:srgbClr val="FF0000"/>
            </a:solidFill>
            <a:prstDash val="solid"/>
          </a:ln>
          <a:effectLst/>
          <a:scene3d>
            <a:camera prst="orthographicFront">
              <a:rot lat="19800000" lon="0" rev="0"/>
            </a:camera>
            <a:lightRig rig="threePt" dir="t"/>
          </a:scene3d>
          <a:sp3d>
            <a:bevelT/>
          </a:sp3d>
        </p:spPr>
        <p:txBody>
          <a:bodyPr lIns="0" rIns="0" rtlCol="0" anchor="ctr"/>
          <a:lstStyle/>
          <a:p>
            <a:pPr algn="ctr" defTabSz="914400">
              <a:defRPr/>
            </a:pPr>
            <a:r>
              <a:rPr lang="en-US" sz="1200" kern="0" dirty="0" smtClean="0">
                <a:solidFill>
                  <a:prstClr val="black"/>
                </a:solidFill>
                <a:effectLst>
                  <a:outerShdw blurRad="38100" dist="38100" dir="2700000" algn="tl">
                    <a:srgbClr val="000000">
                      <a:alpha val="43137"/>
                    </a:srgbClr>
                  </a:outerShdw>
                </a:effectLst>
                <a:latin typeface="Franklin Gothic Book"/>
              </a:rPr>
              <a:t>Subpart </a:t>
            </a:r>
            <a:r>
              <a:rPr lang="en-US" sz="1600" kern="0" dirty="0" smtClean="0">
                <a:solidFill>
                  <a:prstClr val="black"/>
                </a:solidFill>
                <a:effectLst>
                  <a:outerShdw blurRad="38100" dist="38100" dir="2700000" algn="tl">
                    <a:srgbClr val="000000">
                      <a:alpha val="43137"/>
                    </a:srgbClr>
                  </a:outerShdw>
                </a:effectLst>
                <a:latin typeface="Franklin Gothic Book"/>
              </a:rPr>
              <a:t>B</a:t>
            </a:r>
          </a:p>
        </p:txBody>
      </p:sp>
      <p:sp>
        <p:nvSpPr>
          <p:cNvPr id="86" name="Rounded Rectangle 85"/>
          <p:cNvSpPr/>
          <p:nvPr/>
        </p:nvSpPr>
        <p:spPr>
          <a:xfrm>
            <a:off x="6642725" y="220040"/>
            <a:ext cx="2079656" cy="1586504"/>
          </a:xfrm>
          <a:prstGeom prst="roundRect">
            <a:avLst/>
          </a:prstGeom>
          <a:solidFill>
            <a:srgbClr val="FFFF00"/>
          </a:solidFill>
          <a:ln w="3175">
            <a:solidFill>
              <a:schemeClr val="bg1">
                <a:lumMod val="50000"/>
              </a:schemeClr>
            </a:solidFill>
          </a:ln>
          <a:effectLst>
            <a:glow rad="15875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black">
                    <a:lumMod val="75000"/>
                    <a:lumOff val="25000"/>
                  </a:prstClr>
                </a:solidFill>
                <a:latin typeface="Franklin Gothic Book"/>
              </a:rPr>
              <a:t>Final Rule Published</a:t>
            </a:r>
            <a:endParaRPr lang="en-US" sz="2000" dirty="0">
              <a:solidFill>
                <a:prstClr val="black">
                  <a:lumMod val="75000"/>
                  <a:lumOff val="25000"/>
                </a:prstClr>
              </a:solidFill>
              <a:latin typeface="Franklin Gothic Book"/>
            </a:endParaRPr>
          </a:p>
        </p:txBody>
      </p:sp>
      <p:sp>
        <p:nvSpPr>
          <p:cNvPr id="67" name="Rectangle 66"/>
          <p:cNvSpPr/>
          <p:nvPr/>
        </p:nvSpPr>
        <p:spPr>
          <a:xfrm>
            <a:off x="5715000" y="410820"/>
            <a:ext cx="927724" cy="676656"/>
          </a:xfrm>
          <a:prstGeom prst="rect">
            <a:avLst/>
          </a:prstGeom>
          <a:solidFill>
            <a:srgbClr val="F79646"/>
          </a:solidFill>
          <a:ln w="12700" cap="flat" cmpd="sng" algn="ctr">
            <a:solidFill>
              <a:sysClr val="window" lastClr="FFFFFF">
                <a:lumMod val="50000"/>
              </a:sysClr>
            </a:solidFill>
            <a:prstDash val="solid"/>
          </a:ln>
          <a:effectLst/>
        </p:spPr>
        <p:txBody>
          <a:bodyPr rtlCol="0" anchor="ctr"/>
          <a:lstStyle/>
          <a:p>
            <a:pPr algn="ctr" defTabSz="914400">
              <a:defRPr/>
            </a:pPr>
            <a:endParaRPr lang="en-US" kern="0" smtClean="0">
              <a:solidFill>
                <a:prstClr val="white"/>
              </a:solidFill>
              <a:latin typeface="Franklin Gothic Book"/>
            </a:endParaRPr>
          </a:p>
        </p:txBody>
      </p:sp>
    </p:spTree>
    <p:extLst>
      <p:ext uri="{BB962C8B-B14F-4D97-AF65-F5344CB8AC3E}">
        <p14:creationId xmlns:p14="http://schemas.microsoft.com/office/powerpoint/2010/main" val="26732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477078" y="371475"/>
            <a:ext cx="8229600" cy="1752600"/>
          </a:xfrm>
        </p:spPr>
        <p:txBody>
          <a:bodyPr>
            <a:normAutofit/>
          </a:bodyPr>
          <a:lstStyle/>
          <a:p>
            <a:pPr algn="ctr" eaLnBrk="1" hangingPunct="1">
              <a:defRPr/>
            </a:pPr>
            <a:r>
              <a:rPr lang="en-US" altLang="en-US" sz="4900" u="sng" dirty="0" smtClean="0">
                <a:latin typeface="+mn-lt"/>
              </a:rPr>
              <a:t>Legal </a:t>
            </a:r>
            <a:r>
              <a:rPr lang="en-US" altLang="en-US" u="sng" dirty="0" smtClean="0">
                <a:latin typeface="+mn-lt"/>
              </a:rPr>
              <a:t>Advisories</a:t>
            </a:r>
            <a:endParaRPr lang="en-US" altLang="en-US" sz="3600" dirty="0" smtClean="0">
              <a:latin typeface="+mn-lt"/>
            </a:endParaRPr>
          </a:p>
        </p:txBody>
      </p:sp>
      <p:sp>
        <p:nvSpPr>
          <p:cNvPr id="74755" name="Rectangle 3"/>
          <p:cNvSpPr>
            <a:spLocks noGrp="1" noChangeArrowheads="1"/>
          </p:cNvSpPr>
          <p:nvPr>
            <p:ph type="body" idx="4294967295"/>
          </p:nvPr>
        </p:nvSpPr>
        <p:spPr>
          <a:xfrm>
            <a:off x="477078" y="1956816"/>
            <a:ext cx="8229600" cy="4064047"/>
          </a:xfrm>
        </p:spPr>
        <p:txBody>
          <a:bodyPr>
            <a:normAutofit/>
          </a:bodyPr>
          <a:lstStyle/>
          <a:p>
            <a:pPr marL="347663" indent="0">
              <a:lnSpc>
                <a:spcPct val="100000"/>
              </a:lnSpc>
              <a:spcBef>
                <a:spcPts val="0"/>
              </a:spcBef>
              <a:spcAft>
                <a:spcPts val="1800"/>
              </a:spcAft>
              <a:buNone/>
              <a:defRPr/>
            </a:pPr>
            <a:r>
              <a:rPr lang="en-US" b="1" dirty="0" smtClean="0">
                <a:solidFill>
                  <a:schemeClr val="accent1">
                    <a:lumMod val="75000"/>
                  </a:schemeClr>
                </a:solidFill>
              </a:rPr>
              <a:t>I.</a:t>
            </a:r>
            <a:r>
              <a:rPr lang="en-US" b="1" dirty="0" smtClean="0"/>
              <a:t>	</a:t>
            </a:r>
            <a:r>
              <a:rPr lang="en-US" dirty="0" smtClean="0"/>
              <a:t>The </a:t>
            </a:r>
            <a:r>
              <a:rPr lang="en-US" dirty="0"/>
              <a:t>Standards of Conduct as Applied to Personal Social Media </a:t>
            </a:r>
            <a:r>
              <a:rPr lang="en-US" dirty="0" smtClean="0"/>
              <a:t>Use</a:t>
            </a:r>
            <a:endParaRPr lang="en-US" dirty="0"/>
          </a:p>
          <a:p>
            <a:pPr marL="347663" indent="0">
              <a:lnSpc>
                <a:spcPct val="100000"/>
              </a:lnSpc>
              <a:spcBef>
                <a:spcPts val="0"/>
              </a:spcBef>
              <a:spcAft>
                <a:spcPts val="1800"/>
              </a:spcAft>
              <a:buNone/>
              <a:defRPr/>
            </a:pPr>
            <a:r>
              <a:rPr lang="en-US" b="1" dirty="0" smtClean="0">
                <a:solidFill>
                  <a:schemeClr val="accent1">
                    <a:lumMod val="75000"/>
                  </a:schemeClr>
                </a:solidFill>
              </a:rPr>
              <a:t>II.</a:t>
            </a:r>
            <a:r>
              <a:rPr lang="en-US" dirty="0" smtClean="0"/>
              <a:t>	Employee Reference </a:t>
            </a:r>
            <a:r>
              <a:rPr lang="en-US" dirty="0"/>
              <a:t>to </a:t>
            </a:r>
            <a:r>
              <a:rPr lang="en-US" dirty="0" smtClean="0"/>
              <a:t>Official Title in </a:t>
            </a:r>
            <a:r>
              <a:rPr lang="en-US" dirty="0"/>
              <a:t>T</a:t>
            </a:r>
            <a:r>
              <a:rPr lang="en-US" dirty="0" smtClean="0"/>
              <a:t>heir </a:t>
            </a:r>
            <a:r>
              <a:rPr lang="en-US" dirty="0"/>
              <a:t>P</a:t>
            </a:r>
            <a:r>
              <a:rPr lang="en-US" dirty="0" smtClean="0"/>
              <a:t>ersonal </a:t>
            </a:r>
            <a:r>
              <a:rPr lang="en-US" dirty="0"/>
              <a:t>C</a:t>
            </a:r>
            <a:r>
              <a:rPr lang="en-US" dirty="0" smtClean="0"/>
              <a:t>apacity</a:t>
            </a:r>
            <a:endParaRPr lang="en-US" dirty="0"/>
          </a:p>
          <a:p>
            <a:pPr marL="347663" indent="0">
              <a:lnSpc>
                <a:spcPct val="100000"/>
              </a:lnSpc>
              <a:spcBef>
                <a:spcPts val="0"/>
              </a:spcBef>
              <a:spcAft>
                <a:spcPts val="1200"/>
              </a:spcAft>
              <a:buNone/>
              <a:defRPr/>
            </a:pPr>
            <a:r>
              <a:rPr lang="en-US" b="1" dirty="0" smtClean="0">
                <a:solidFill>
                  <a:schemeClr val="accent1">
                    <a:lumMod val="75000"/>
                  </a:schemeClr>
                </a:solidFill>
              </a:rPr>
              <a:t>III.</a:t>
            </a:r>
            <a:r>
              <a:rPr lang="en-US" dirty="0" smtClean="0"/>
              <a:t>	Guidance on the Application of Gift Exceptions:</a:t>
            </a:r>
          </a:p>
          <a:p>
            <a:pPr marL="0" indent="0">
              <a:lnSpc>
                <a:spcPct val="100000"/>
              </a:lnSpc>
              <a:spcBef>
                <a:spcPts val="0"/>
              </a:spcBef>
              <a:spcAft>
                <a:spcPts val="600"/>
              </a:spcAft>
              <a:buNone/>
              <a:defRPr/>
            </a:pPr>
            <a:r>
              <a:rPr lang="en-US" dirty="0" smtClean="0"/>
              <a:t>	</a:t>
            </a:r>
            <a:r>
              <a:rPr lang="en-US" dirty="0" smtClean="0">
                <a:solidFill>
                  <a:schemeClr val="accent1">
                    <a:lumMod val="75000"/>
                  </a:schemeClr>
                </a:solidFill>
              </a:rPr>
              <a:t>     </a:t>
            </a:r>
            <a:r>
              <a:rPr lang="en-US" b="1" dirty="0" smtClean="0">
                <a:solidFill>
                  <a:schemeClr val="accent1">
                    <a:lumMod val="75000"/>
                  </a:schemeClr>
                </a:solidFill>
              </a:rPr>
              <a:t>A.</a:t>
            </a:r>
            <a:r>
              <a:rPr lang="en-US" dirty="0" smtClean="0"/>
              <a:t> 	Widely Attended Gatherings:</a:t>
            </a:r>
          </a:p>
          <a:p>
            <a:pPr marL="0" indent="0">
              <a:lnSpc>
                <a:spcPct val="100000"/>
              </a:lnSpc>
              <a:spcBef>
                <a:spcPts val="0"/>
              </a:spcBef>
              <a:spcAft>
                <a:spcPts val="0"/>
              </a:spcAft>
              <a:buNone/>
              <a:defRPr/>
            </a:pPr>
            <a:r>
              <a:rPr lang="en-US" sz="1600" dirty="0" smtClean="0"/>
              <a:t>		</a:t>
            </a:r>
            <a:r>
              <a:rPr lang="en-US" b="1" dirty="0" smtClean="0">
                <a:solidFill>
                  <a:schemeClr val="accent1">
                    <a:lumMod val="75000"/>
                  </a:schemeClr>
                </a:solidFill>
              </a:rPr>
              <a:t>i.</a:t>
            </a:r>
            <a:r>
              <a:rPr lang="en-US" dirty="0" smtClean="0"/>
              <a:t>     Free </a:t>
            </a:r>
            <a:r>
              <a:rPr lang="en-US" dirty="0"/>
              <a:t>A</a:t>
            </a:r>
            <a:r>
              <a:rPr lang="en-US" dirty="0" smtClean="0"/>
              <a:t>ttendance </a:t>
            </a:r>
            <a:r>
              <a:rPr lang="en-US" dirty="0"/>
              <a:t>at </a:t>
            </a:r>
            <a:r>
              <a:rPr lang="en-US" dirty="0" smtClean="0"/>
              <a:t>Speaking </a:t>
            </a:r>
            <a:r>
              <a:rPr lang="en-US" dirty="0"/>
              <a:t>E</a:t>
            </a:r>
            <a:r>
              <a:rPr lang="en-US" dirty="0" smtClean="0"/>
              <a:t>ngagements </a:t>
            </a:r>
          </a:p>
          <a:p>
            <a:pPr marL="566928" lvl="3" indent="0">
              <a:lnSpc>
                <a:spcPct val="100000"/>
              </a:lnSpc>
              <a:spcBef>
                <a:spcPts val="0"/>
              </a:spcBef>
              <a:spcAft>
                <a:spcPts val="1200"/>
              </a:spcAft>
              <a:buNone/>
              <a:defRPr/>
            </a:pPr>
            <a:r>
              <a:rPr lang="en-US" sz="2000" dirty="0" smtClean="0"/>
              <a:t>    	</a:t>
            </a:r>
            <a:r>
              <a:rPr lang="en-US" sz="2000" b="1" dirty="0" smtClean="0">
                <a:solidFill>
                  <a:schemeClr val="accent1">
                    <a:lumMod val="75000"/>
                  </a:schemeClr>
                </a:solidFill>
              </a:rPr>
              <a:t>                ii.   </a:t>
            </a:r>
            <a:r>
              <a:rPr lang="en-US" sz="2000" dirty="0" smtClean="0"/>
              <a:t>“Market </a:t>
            </a:r>
            <a:r>
              <a:rPr lang="en-US" sz="2000" dirty="0"/>
              <a:t>Value” W</a:t>
            </a:r>
            <a:r>
              <a:rPr lang="en-US" sz="2000" dirty="0" smtClean="0"/>
              <a:t>hen </a:t>
            </a:r>
            <a:r>
              <a:rPr lang="en-US" sz="2000" dirty="0"/>
              <a:t>no </a:t>
            </a:r>
            <a:r>
              <a:rPr lang="en-US" sz="2000" dirty="0" smtClean="0"/>
              <a:t>Fee </a:t>
            </a:r>
            <a:r>
              <a:rPr lang="en-US" sz="2000" dirty="0"/>
              <a:t>is </a:t>
            </a:r>
            <a:r>
              <a:rPr lang="en-US" sz="2000" dirty="0" smtClean="0"/>
              <a:t>Charged </a:t>
            </a:r>
            <a:r>
              <a:rPr lang="en-US" sz="2000" dirty="0"/>
              <a:t>to </a:t>
            </a:r>
            <a:r>
              <a:rPr lang="en-US" sz="2000" dirty="0" smtClean="0"/>
              <a:t>Attend</a:t>
            </a:r>
            <a:endParaRPr lang="en-US" sz="2000" dirty="0"/>
          </a:p>
          <a:p>
            <a:pPr marL="0" indent="0">
              <a:lnSpc>
                <a:spcPct val="100000"/>
              </a:lnSpc>
              <a:spcBef>
                <a:spcPts val="0"/>
              </a:spcBef>
              <a:spcAft>
                <a:spcPts val="0"/>
              </a:spcAft>
              <a:buNone/>
              <a:defRPr/>
            </a:pPr>
            <a:r>
              <a:rPr lang="en-US" altLang="en-US" dirty="0" smtClean="0">
                <a:solidFill>
                  <a:schemeClr val="accent1">
                    <a:lumMod val="75000"/>
                  </a:schemeClr>
                </a:solidFill>
              </a:rPr>
              <a:t> </a:t>
            </a:r>
            <a:r>
              <a:rPr lang="en-US" altLang="en-US" dirty="0">
                <a:solidFill>
                  <a:schemeClr val="accent1">
                    <a:lumMod val="75000"/>
                  </a:schemeClr>
                </a:solidFill>
              </a:rPr>
              <a:t>	 </a:t>
            </a:r>
            <a:r>
              <a:rPr lang="en-US" altLang="en-US" dirty="0" smtClean="0">
                <a:solidFill>
                  <a:schemeClr val="accent1">
                    <a:lumMod val="75000"/>
                  </a:schemeClr>
                </a:solidFill>
              </a:rPr>
              <a:t>     </a:t>
            </a:r>
            <a:r>
              <a:rPr lang="en-US" altLang="en-US" b="1" dirty="0" smtClean="0">
                <a:solidFill>
                  <a:schemeClr val="accent1">
                    <a:lumMod val="75000"/>
                  </a:schemeClr>
                </a:solidFill>
              </a:rPr>
              <a:t>B. </a:t>
            </a:r>
            <a:r>
              <a:rPr lang="en-US" altLang="en-US" dirty="0" smtClean="0">
                <a:solidFill>
                  <a:schemeClr val="accent1">
                    <a:lumMod val="75000"/>
                  </a:schemeClr>
                </a:solidFill>
              </a:rPr>
              <a:t>	</a:t>
            </a:r>
            <a:r>
              <a:rPr lang="en-US" sz="2100" dirty="0" smtClean="0"/>
              <a:t>Gift </a:t>
            </a:r>
            <a:r>
              <a:rPr lang="en-US" sz="2100" dirty="0"/>
              <a:t>Cards under the $20 De Minimis Gift Exception</a:t>
            </a:r>
          </a:p>
          <a:p>
            <a:pPr eaLnBrk="1" hangingPunct="1">
              <a:lnSpc>
                <a:spcPct val="100000"/>
              </a:lnSpc>
              <a:buFont typeface="Wingdings" pitchFamily="2" charset="2"/>
              <a:buNone/>
              <a:defRPr/>
            </a:pPr>
            <a:endParaRPr lang="en-US" altLang="en-US" sz="2800" dirty="0" smtClean="0">
              <a:solidFill>
                <a:schemeClr val="accent1"/>
              </a:solidFill>
            </a:endParaRPr>
          </a:p>
        </p:txBody>
      </p:sp>
    </p:spTree>
    <p:extLst>
      <p:ext uri="{BB962C8B-B14F-4D97-AF65-F5344CB8AC3E}">
        <p14:creationId xmlns:p14="http://schemas.microsoft.com/office/powerpoint/2010/main" val="1551654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2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1929</TotalTime>
  <Words>1921</Words>
  <Application>Microsoft Office PowerPoint</Application>
  <PresentationFormat>On-screen Show (4:3)</PresentationFormat>
  <Paragraphs>464</Paragraphs>
  <Slides>61</Slides>
  <Notes>26</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Retrospect</vt:lpstr>
      <vt:lpstr>1_Retrospect</vt:lpstr>
      <vt:lpstr>2_Retrospect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Advisories</vt:lpstr>
      <vt:lpstr>Legal Advisories Continued</vt:lpstr>
      <vt:lpstr>PowerPoint Presentation</vt:lpstr>
      <vt:lpstr>PowerPoint Presentation</vt:lpstr>
      <vt:lpstr>STOCK ACT</vt:lpstr>
      <vt:lpstr>INTEGRITY</vt:lpstr>
      <vt:lpstr>IT WORKED!!</vt:lpstr>
      <vt:lpstr>Going forward:</vt:lpstr>
      <vt:lpstr>INTEGRITY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2015 Ethics Pledge Assessment Submission Trend</vt:lpstr>
      <vt:lpstr>PowerPoint Presentation</vt:lpstr>
      <vt:lpstr>PowerPoint Presentation</vt:lpstr>
      <vt:lpstr>PowerPoint Presentation</vt:lpstr>
      <vt:lpstr>Thank You!!!!!</vt:lpstr>
      <vt:lpstr>PowerPoint Presentation</vt:lpstr>
      <vt:lpstr>PowerPoint Presentation</vt:lpstr>
      <vt:lpstr>  You Asked for :                     </vt:lpstr>
      <vt:lpstr>You Got It:</vt:lpstr>
      <vt:lpstr>  You Asked for :                     </vt:lpstr>
      <vt:lpstr>You Got It:</vt:lpstr>
      <vt:lpstr>PowerPoint Presentation</vt:lpstr>
      <vt:lpstr>PowerPoint Presentation</vt:lpstr>
      <vt:lpstr>You Also Got:</vt:lpstr>
      <vt:lpstr>  What’s Coming? (You might ask)                     </vt:lpstr>
      <vt:lpstr>More…</vt:lpstr>
      <vt:lpstr>NEW….</vt:lpstr>
      <vt:lpstr>  What Else is Coming? (You might ask)                     </vt:lpstr>
      <vt:lpstr>PowerPoint Presentation</vt:lpstr>
      <vt:lpstr>PowerPoint Presentation</vt:lpstr>
      <vt:lpstr>You’ll Also Get:</vt:lpstr>
      <vt:lpstr>  Want More ?         </vt:lpstr>
      <vt:lpstr>PowerPoint Presentation</vt:lpstr>
      <vt:lpstr>PowerPoint Presentation</vt:lpstr>
      <vt:lpstr> Compliance Division</vt:lpstr>
      <vt:lpstr>Compliance Division</vt:lpstr>
      <vt:lpstr>Compliance Division Program Review Branch – A Look Back </vt:lpstr>
      <vt:lpstr> Compliance Division Program review Branch – A Look Back  </vt:lpstr>
      <vt:lpstr>Compliance Division Program Review Branch – A Look Back </vt:lpstr>
      <vt:lpstr>Compliance Division Review Branch – A Look Back</vt:lpstr>
      <vt:lpstr>Compliance Division Program Review Branch – A Look Back</vt:lpstr>
      <vt:lpstr>Compliance Division Program Review Branch – Looking Ahead </vt:lpstr>
      <vt:lpstr>Compliance Division</vt:lpstr>
      <vt:lpstr>Compliance Division Financial Disclosure Branch - A Look Back </vt:lpstr>
      <vt:lpstr>Compliance Division Financial Disclosure Branch – A Look Back</vt:lpstr>
      <vt:lpstr>Compliance Division Financial Disclosure Branch – Looking Ahead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Fenix</dc:creator>
  <cp:lastModifiedBy>Brandon A. Steele</cp:lastModifiedBy>
  <cp:revision>83</cp:revision>
  <cp:lastPrinted>2016-03-02T19:40:19Z</cp:lastPrinted>
  <dcterms:created xsi:type="dcterms:W3CDTF">2016-02-01T15:07:14Z</dcterms:created>
  <dcterms:modified xsi:type="dcterms:W3CDTF">2016-03-03T17:44:17Z</dcterms:modified>
</cp:coreProperties>
</file>